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7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Lst>
  <p:sldSz cx="9144000" cy="5143500" type="screen16x9"/>
  <p:notesSz cx="6858000" cy="9144000"/>
  <p:embeddedFontLst>
    <p:embeddedFont>
      <p:font typeface="Open Sans" panose="020B0604020202020204" charset="0"/>
      <p:regular r:id="rId77"/>
      <p:bold r:id="rId78"/>
      <p:italic r:id="rId79"/>
      <p:boldItalic r:id="rId80"/>
    </p:embeddedFont>
    <p:embeddedFont>
      <p:font typeface="Source Sans Pro" panose="020B0604020202020204" charset="0"/>
      <p:regular r:id="rId81"/>
      <p:bold r:id="rId82"/>
      <p:italic r:id="rId83"/>
      <p:boldItalic r:id="rId84"/>
    </p:embeddedFont>
    <p:embeddedFont>
      <p:font typeface="Raleway" panose="020B0604020202020204" charset="0"/>
      <p:regular r:id="rId85"/>
      <p:bold r:id="rId86"/>
      <p:italic r:id="rId87"/>
      <p:boldItalic r:id="rId88"/>
    </p:embeddedFont>
    <p:embeddedFont>
      <p:font typeface="Carme" panose="020B0604020202020204" charset="0"/>
      <p:regular r:id="rId89"/>
    </p:embeddedFont>
    <p:embeddedFont>
      <p:font typeface="Helvetica Neue"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m Daubenschüt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7-10T22:24:46.320" idx="1">
    <p:pos x="6000" y="0"/>
    <p:text>+trent@bigchaindb.com You might wanna comment on this ('Is free (free as in FoS/FOSS) for everyone to participate').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mailto:trent@bigchaindb.co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Picture shows it clearly: Everything is connected to everything</a:t>
            </a:r>
          </a:p>
          <a:p>
            <a:pPr marL="914400" lvl="1" indent="-228600" rtl="0">
              <a:spcBef>
                <a:spcPts val="0"/>
              </a:spcBef>
              <a:buChar char="-"/>
            </a:pPr>
            <a:r>
              <a:rPr lang="en"/>
              <a:t>LCC RRM is a theoretical model, so everything was composed to link to everything</a:t>
            </a:r>
          </a:p>
          <a:p>
            <a:pPr marL="914400" lvl="1" indent="-228600" rtl="0">
              <a:spcBef>
                <a:spcPts val="0"/>
              </a:spcBef>
              <a:buChar char="-"/>
            </a:pPr>
            <a:r>
              <a:rPr lang="en"/>
              <a:t>In an actual implementation with JSON-LD and IPLD, this will not pose a problem. Why? Because RDF</a:t>
            </a:r>
          </a:p>
          <a:p>
            <a:pPr marL="457200" lvl="0" indent="-228600" rtl="0">
              <a:spcBef>
                <a:spcPts val="0"/>
              </a:spcBef>
              <a:buChar char="-"/>
            </a:pPr>
            <a:r>
              <a:rPr lang="en" b="1"/>
              <a:t>Context</a:t>
            </a:r>
            <a:r>
              <a:rPr lang="en"/>
              <a:t> is ignored as an entity, as in the LCC RRM it’s just an abstract class that allows all kinds of types to be linked</a:t>
            </a:r>
          </a:p>
          <a:p>
            <a:pPr marL="914400" lvl="1" indent="-228600" rtl="0">
              <a:spcBef>
                <a:spcPts val="0"/>
              </a:spcBef>
              <a:buChar char="-"/>
            </a:pPr>
            <a:r>
              <a:rPr lang="en"/>
              <a:t>⇒ Hence: </a:t>
            </a:r>
            <a:r>
              <a:rPr lang="en" b="1"/>
              <a:t>7 main entities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It is actually a problem that the LCC RRM defines a Place both </a:t>
            </a:r>
            <a:r>
              <a:rPr lang="en" b="1"/>
              <a:t>virtual </a:t>
            </a:r>
            <a:r>
              <a:rPr lang="en"/>
              <a:t>and </a:t>
            </a:r>
            <a:r>
              <a:rPr lang="en" b="1"/>
              <a:t>localizable</a:t>
            </a:r>
          </a:p>
          <a:p>
            <a:pPr marL="457200" lvl="0" indent="-228600" rtl="0">
              <a:spcBef>
                <a:spcPts val="0"/>
              </a:spcBef>
              <a:buChar char="-"/>
            </a:pPr>
            <a:r>
              <a:rPr lang="en"/>
              <a:t>In the COALA IP spec we draw a clear distinction:</a:t>
            </a:r>
          </a:p>
          <a:p>
            <a:pPr marL="914400" lvl="1" indent="-228600" rtl="0">
              <a:spcBef>
                <a:spcPts val="0"/>
              </a:spcBef>
              <a:buChar char="-"/>
            </a:pPr>
            <a:r>
              <a:rPr lang="en" b="1"/>
              <a:t>Localizable:</a:t>
            </a:r>
            <a:r>
              <a:rPr lang="en"/>
              <a:t> Is a physical place</a:t>
            </a:r>
          </a:p>
          <a:p>
            <a:pPr marL="914400" lvl="1" indent="-228600" rtl="0">
              <a:spcBef>
                <a:spcPts val="0"/>
              </a:spcBef>
              <a:buChar char="-"/>
            </a:pPr>
            <a:r>
              <a:rPr lang="en" b="1"/>
              <a:t>Virtual:</a:t>
            </a:r>
            <a:r>
              <a:rPr lang="en"/>
              <a:t> Is a URI or an IPLD hash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Separation goes as follows:</a:t>
            </a:r>
          </a:p>
          <a:p>
            <a:pPr marL="914400" lvl="1" indent="-228600" rtl="0">
              <a:spcBef>
                <a:spcPts val="0"/>
              </a:spcBef>
              <a:buChar char="-"/>
            </a:pPr>
            <a:r>
              <a:rPr lang="en"/>
              <a:t>Work: The idea of a photograph</a:t>
            </a:r>
          </a:p>
          <a:p>
            <a:pPr marL="914400" lvl="1" indent="-228600" rtl="0">
              <a:spcBef>
                <a:spcPts val="0"/>
              </a:spcBef>
              <a:buChar char="-"/>
            </a:pPr>
            <a:r>
              <a:rPr lang="en"/>
              <a:t>Manifestation: The actual manifestation of that idea (by for example taking the picture digitally/analog)</a:t>
            </a:r>
          </a:p>
          <a:p>
            <a:pPr marL="1371600" lvl="2" indent="-228600" rtl="0">
              <a:spcBef>
                <a:spcPts val="0"/>
              </a:spcBef>
              <a:buChar char="-"/>
            </a:pPr>
            <a:r>
              <a:rPr lang="en"/>
              <a:t>In this sense, if Parties were to sell their Works, they need to transform Manifestations into Works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In LCC RRM described as it’s own data model, however:</a:t>
            </a:r>
          </a:p>
          <a:p>
            <a:pPr marL="914400" lvl="1" indent="-228600" rtl="0">
              <a:spcBef>
                <a:spcPts val="0"/>
              </a:spcBef>
              <a:buChar char="-"/>
            </a:pPr>
            <a:r>
              <a:rPr lang="en"/>
              <a:t>If LCC RRM implemented in immutable ledger, then this can be replaced with </a:t>
            </a:r>
            <a:r>
              <a:rPr lang="en" b="1"/>
              <a:t>transfer and various escrow mechanisms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It’s not clear if both </a:t>
            </a:r>
            <a:r>
              <a:rPr lang="en" b="1">
                <a:solidFill>
                  <a:schemeClr val="dk1"/>
                </a:solidFill>
              </a:rPr>
              <a:t>RightsConflict</a:t>
            </a:r>
            <a:r>
              <a:rPr lang="en">
                <a:solidFill>
                  <a:schemeClr val="dk1"/>
                </a:solidFill>
              </a:rPr>
              <a:t> and </a:t>
            </a:r>
            <a:r>
              <a:rPr lang="en" b="1">
                <a:solidFill>
                  <a:schemeClr val="dk1"/>
                </a:solidFill>
              </a:rPr>
              <a:t>Assertion</a:t>
            </a:r>
            <a:r>
              <a:rPr lang="en">
                <a:solidFill>
                  <a:schemeClr val="dk1"/>
                </a:solidFill>
              </a:rPr>
              <a:t> are needed.</a:t>
            </a:r>
          </a:p>
          <a:p>
            <a:pPr marL="457200" lvl="0" indent="-228600" rtl="0">
              <a:spcBef>
                <a:spcPts val="0"/>
              </a:spcBef>
              <a:buClr>
                <a:schemeClr val="dk1"/>
              </a:buClr>
              <a:buChar char="-"/>
            </a:pPr>
            <a:r>
              <a:rPr lang="en">
                <a:solidFill>
                  <a:schemeClr val="dk1"/>
                </a:solidFill>
              </a:rPr>
              <a:t>In essence, </a:t>
            </a:r>
            <a:r>
              <a:rPr lang="en" b="1">
                <a:solidFill>
                  <a:schemeClr val="dk1"/>
                </a:solidFill>
              </a:rPr>
              <a:t>Assertion</a:t>
            </a:r>
            <a:r>
              <a:rPr lang="en">
                <a:solidFill>
                  <a:schemeClr val="dk1"/>
                </a:solidFill>
              </a:rPr>
              <a:t> is powerful enough to express the functionality of both</a:t>
            </a:r>
          </a:p>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It’s not clear if both </a:t>
            </a:r>
            <a:r>
              <a:rPr lang="en" b="1"/>
              <a:t>RightsConflict</a:t>
            </a:r>
            <a:r>
              <a:rPr lang="en"/>
              <a:t> and </a:t>
            </a:r>
            <a:r>
              <a:rPr lang="en" b="1"/>
              <a:t>Assertion</a:t>
            </a:r>
            <a:r>
              <a:rPr lang="en"/>
              <a:t> are needed.</a:t>
            </a:r>
          </a:p>
          <a:p>
            <a:pPr marL="457200" lvl="0" indent="-228600" rtl="0">
              <a:spcBef>
                <a:spcPts val="0"/>
              </a:spcBef>
              <a:buChar char="-"/>
            </a:pPr>
            <a:r>
              <a:rPr lang="en"/>
              <a:t>In essence, </a:t>
            </a:r>
            <a:r>
              <a:rPr lang="en" b="1"/>
              <a:t>Assertion</a:t>
            </a:r>
            <a:r>
              <a:rPr lang="en"/>
              <a:t> is powerful enough to express the functionality of both</a:t>
            </a:r>
          </a:p>
          <a:p>
            <a:pPr lvl="0" rtl="0">
              <a:spcBef>
                <a:spcPts val="0"/>
              </a:spcBef>
              <a:buNone/>
            </a:pPr>
            <a:endParaRPr/>
          </a:p>
          <a:p>
            <a:pPr lvl="0" rtl="0">
              <a:spcBef>
                <a:spcPts val="0"/>
              </a:spcBef>
              <a:buNone/>
            </a:pPr>
            <a:r>
              <a:rPr lang="en"/>
              <a:t>⇒ Point to the following:</a:t>
            </a:r>
          </a:p>
          <a:p>
            <a:pPr lvl="0" rtl="0">
              <a:spcBef>
                <a:spcPts val="0"/>
              </a:spcBef>
              <a:buNone/>
            </a:pPr>
            <a:r>
              <a:rPr lang="en"/>
              <a:t>	LCC RRM is a great spec, but its totally unopinionated about tech. So lets just “implement” it</a:t>
            </a:r>
          </a:p>
          <a:p>
            <a:pPr marL="457200" lvl="0" indent="-228600" rtl="0">
              <a:spcBef>
                <a:spcPts val="0"/>
              </a:spcBef>
              <a:buAutoNum type="arabicPeriod"/>
            </a:pPr>
            <a:r>
              <a:rPr lang="en"/>
              <a:t>With a tech spec</a:t>
            </a:r>
          </a:p>
          <a:p>
            <a:pPr marL="457200" lvl="0" indent="-228600" rtl="0">
              <a:spcBef>
                <a:spcPts val="0"/>
              </a:spcBef>
              <a:buAutoNum type="arabicPeriod"/>
            </a:pPr>
            <a:r>
              <a:rPr lang="en"/>
              <a:t>With a reference implementation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Basically IPLD is two things:</a:t>
            </a:r>
          </a:p>
          <a:p>
            <a:pPr lvl="0">
              <a:spcBef>
                <a:spcPts val="0"/>
              </a:spcBef>
              <a:buNone/>
            </a:pPr>
            <a:endParaRPr/>
          </a:p>
          <a:p>
            <a:pPr marL="457200" lvl="0" indent="-228600" rtl="0">
              <a:spcBef>
                <a:spcPts val="0"/>
              </a:spcBef>
              <a:buChar char="-"/>
            </a:pPr>
            <a:r>
              <a:rPr lang="en"/>
              <a:t>It allows cryptographical integrity-checking of data by merkle-linking json objects</a:t>
            </a:r>
          </a:p>
          <a:p>
            <a:pPr lvl="0" rtl="0">
              <a:spcBef>
                <a:spcPts val="0"/>
              </a:spcBef>
              <a:buNone/>
            </a:pPr>
            <a:endParaRPr/>
          </a:p>
          <a:p>
            <a:pPr marL="457200" lvl="0" indent="-228600" rtl="0">
              <a:spcBef>
                <a:spcPts val="0"/>
              </a:spcBef>
              <a:buChar char="-"/>
            </a:pPr>
            <a:r>
              <a:rPr lang="en"/>
              <a:t>It allows to retrieve data using paths and content-addressed storage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We’re importing ipld as a Python package</a:t>
            </a:r>
          </a:p>
          <a:p>
            <a:pPr marL="457200" lvl="0" indent="-228600" rtl="0">
              <a:spcBef>
                <a:spcPts val="0"/>
              </a:spcBef>
              <a:buChar char="-"/>
            </a:pPr>
            <a:r>
              <a:rPr lang="en"/>
              <a:t>We’re creating a regular Python dicts</a:t>
            </a:r>
          </a:p>
          <a:p>
            <a:pPr marL="457200" lvl="0" indent="-228600" rtl="0">
              <a:spcBef>
                <a:spcPts val="0"/>
              </a:spcBef>
              <a:buChar char="-"/>
            </a:pPr>
            <a:r>
              <a:rPr lang="en"/>
              <a:t>We’re serializing the Python dict using a function of IPLD called ‘marshal’</a:t>
            </a:r>
          </a:p>
          <a:p>
            <a:pPr marL="914400" lvl="1" indent="-228600" rtl="0">
              <a:spcBef>
                <a:spcPts val="0"/>
              </a:spcBef>
              <a:buChar char="-"/>
            </a:pPr>
            <a:r>
              <a:rPr lang="en"/>
              <a:t>The result is a binary string representation</a:t>
            </a:r>
          </a:p>
          <a:p>
            <a:pPr marL="914400" lvl="1" indent="-228600" rtl="0">
              <a:spcBef>
                <a:spcPts val="0"/>
              </a:spcBef>
              <a:buChar char="-"/>
            </a:pPr>
            <a:r>
              <a:rPr lang="en"/>
              <a:t>Internally, the object is regularily transformed to a CBOR</a:t>
            </a:r>
          </a:p>
          <a:p>
            <a:pPr marL="1371600" lvl="2" indent="-228600" rtl="0">
              <a:spcBef>
                <a:spcPts val="0"/>
              </a:spcBef>
              <a:buChar char="-"/>
            </a:pPr>
            <a:r>
              <a:rPr lang="en"/>
              <a:t>If a property of type {‘/’: &lt;IPLD hash&gt;} is encountered, then it’s value is tagged with IANA CBOR Tag 258 (Juan Benet wants to register this tag for IPLD)</a:t>
            </a:r>
          </a:p>
          <a:p>
            <a:pPr marL="457200" lvl="0" indent="-228600" rtl="0">
              <a:spcBef>
                <a:spcPts val="0"/>
              </a:spcBef>
              <a:buChar char="-"/>
            </a:pPr>
            <a:r>
              <a:rPr lang="en"/>
              <a:t>We’re ‘multihashing’ the object</a:t>
            </a:r>
          </a:p>
          <a:p>
            <a:pPr marL="914400" lvl="1" indent="-228600" rtl="0">
              <a:spcBef>
                <a:spcPts val="0"/>
              </a:spcBef>
              <a:buChar char="-"/>
            </a:pPr>
            <a:r>
              <a:rPr lang="en"/>
              <a:t>The object is hashed with an arbitrary hash function (in our case SHA2-256 - don’t panic, it works with whatever fn you prefer)</a:t>
            </a:r>
          </a:p>
          <a:p>
            <a:pPr marL="914400" lvl="1" indent="-228600" rtl="0">
              <a:spcBef>
                <a:spcPts val="0"/>
              </a:spcBef>
              <a:buChar char="-"/>
            </a:pPr>
            <a:r>
              <a:rPr lang="en"/>
              <a:t>However, the hash is also prefixed with a hexadecimal value representing the hash function it was hashed with (self-identifying hash function so to speak)</a:t>
            </a:r>
          </a:p>
          <a:p>
            <a:pPr marL="457200" lvl="0" indent="-228600">
              <a:spcBef>
                <a:spcPts val="0"/>
              </a:spcBef>
              <a:buChar char="-"/>
            </a:pPr>
            <a:r>
              <a:rPr lang="en"/>
              <a:t>And woops: We have our first IPLD hash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Using the {‘/’: &lt;IPLD hash&gt;}, we’re creating another object linking to the author object</a:t>
            </a:r>
          </a:p>
          <a:p>
            <a:pPr marL="457200" lvl="0" indent="-228600" rtl="0">
              <a:spcBef>
                <a:spcPts val="0"/>
              </a:spcBef>
              <a:buChar char="-"/>
            </a:pPr>
            <a:r>
              <a:rPr lang="en"/>
              <a:t>We’re serializing and (multi-)hashing it as well</a:t>
            </a:r>
          </a:p>
          <a:p>
            <a:pPr marL="457200" lvl="0" indent="-228600" rtl="0">
              <a:spcBef>
                <a:spcPts val="0"/>
              </a:spcBef>
              <a:buChar char="-"/>
            </a:pPr>
            <a:r>
              <a:rPr lang="en"/>
              <a:t>What we can do with it, will be explained further in the next section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We’re asking the IPLD package to resolve a link through IPFS (‘/ipfs/’)</a:t>
            </a:r>
          </a:p>
          <a:p>
            <a:pPr marL="457200" lvl="0" indent="-228600" rtl="0">
              <a:spcBef>
                <a:spcPts val="0"/>
              </a:spcBef>
              <a:buChar char="-"/>
            </a:pPr>
            <a:r>
              <a:rPr lang="en"/>
              <a:t>Additionally, we’re addressing the in [5] created object’s ‘author’ property</a:t>
            </a:r>
          </a:p>
          <a:p>
            <a:pPr marL="914400" lvl="1" indent="-228600" rtl="0">
              <a:spcBef>
                <a:spcPts val="0"/>
              </a:spcBef>
              <a:buChar char="-"/>
            </a:pPr>
            <a:r>
              <a:rPr lang="en"/>
              <a:t>This is resolved by following the creation[‘/’] hash link to the author</a:t>
            </a:r>
          </a:p>
          <a:p>
            <a:pPr marL="457200" lvl="0" indent="-228600" rtl="0">
              <a:spcBef>
                <a:spcPts val="0"/>
              </a:spcBef>
              <a:buChar char="-"/>
            </a:pPr>
            <a:r>
              <a:rPr lang="en"/>
              <a:t>Eventually, ipld yields the author object we’ve previously created</a:t>
            </a:r>
          </a:p>
          <a:p>
            <a:pPr lvl="0" rtl="0">
              <a:spcBef>
                <a:spcPts val="0"/>
              </a:spcBef>
              <a:buNone/>
            </a:pPr>
            <a:endParaRPr/>
          </a:p>
          <a:p>
            <a:pPr lvl="0" rtl="0">
              <a:spcBef>
                <a:spcPts val="0"/>
              </a:spcBef>
              <a:buNone/>
            </a:pPr>
            <a:r>
              <a:rPr lang="en"/>
              <a:t>⇒ Imagine instead of writing ‘/ipfs’ we could also write ‘/ipdb’ or other immutable ledgers :)</a:t>
            </a:r>
          </a:p>
          <a:p>
            <a:pPr lvl="0" rtl="0">
              <a:spcBef>
                <a:spcPts val="0"/>
              </a:spcBef>
              <a:buNone/>
            </a:pPr>
            <a:endParaRPr/>
          </a:p>
          <a:p>
            <a:pPr lvl="0" rtl="0">
              <a:spcBef>
                <a:spcPts val="0"/>
              </a:spcBef>
              <a:buNone/>
            </a:pPr>
            <a:r>
              <a:rPr lang="en" b="1"/>
              <a:t>Disclaimer: I’m not sure if this is how the path will be structured. Juan Benet knows better.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Notes to benefits:</a:t>
            </a:r>
          </a:p>
          <a:p>
            <a:pPr marL="914400" lvl="1" indent="-228600" rtl="0">
              <a:spcBef>
                <a:spcPts val="0"/>
              </a:spcBef>
              <a:buChar char="-"/>
            </a:pPr>
            <a:r>
              <a:rPr lang="en"/>
              <a:t>Future proof: Due to multihash, hash function can be upgraded at any point in time</a:t>
            </a:r>
          </a:p>
          <a:p>
            <a:pPr marL="914400" lvl="1" indent="-228600" rtl="0">
              <a:spcBef>
                <a:spcPts val="0"/>
              </a:spcBef>
              <a:buChar char="-"/>
            </a:pPr>
            <a:r>
              <a:rPr lang="en"/>
              <a:t>Using the hash + multi hashing info + data everyone can integrety check the data they’ve just received</a:t>
            </a:r>
          </a:p>
          <a:p>
            <a:pPr marL="914400" lvl="1" indent="-228600" rtl="0">
              <a:spcBef>
                <a:spcPts val="0"/>
              </a:spcBef>
              <a:buChar char="-"/>
            </a:pPr>
            <a:r>
              <a:rPr lang="en"/>
              <a:t>“Inter-ledger resolvability”: Interplay with all the other technologies out there: Mediachain, IPFS (everyone that’s using IPLD)</a:t>
            </a:r>
          </a:p>
          <a:p>
            <a:pPr marL="457200" lvl="0" indent="-228600" rtl="0">
              <a:spcBef>
                <a:spcPts val="0"/>
              </a:spcBef>
              <a:buChar char="-"/>
            </a:pPr>
            <a:r>
              <a:rPr lang="en"/>
              <a:t>Notes to caveats:</a:t>
            </a:r>
          </a:p>
          <a:p>
            <a:pPr marL="914400" lvl="1" indent="-228600">
              <a:spcBef>
                <a:spcPts val="0"/>
              </a:spcBef>
              <a:buChar char="-"/>
            </a:pPr>
            <a:r>
              <a:rPr lang="en"/>
              <a:t>“Non-compatible with LD ontology”: Most Linked Data ontologies assume that data is updatable. With IPLD, we lose this feature which is why we’ll have to come up with new, immutable ontologies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Vocabulary: A RDF statement always consists of three parts: </a:t>
            </a:r>
            <a:r>
              <a:rPr lang="en" b="1"/>
              <a:t>Subject - Predicate - Object</a:t>
            </a:r>
          </a:p>
          <a:p>
            <a:pPr marL="457200" lvl="0" indent="-228600" rtl="0">
              <a:spcBef>
                <a:spcPts val="0"/>
              </a:spcBef>
              <a:buChar char="-"/>
            </a:pPr>
            <a:r>
              <a:rPr lang="en"/>
              <a:t>All three entities are links (URIs) pointing somewhere</a:t>
            </a:r>
          </a:p>
          <a:p>
            <a:pPr marL="457200" lvl="0" indent="-228600" rtl="0">
              <a:spcBef>
                <a:spcPts val="0"/>
              </a:spcBef>
              <a:buChar char="-"/>
            </a:pPr>
            <a:r>
              <a:rPr lang="en"/>
              <a:t>Subject: Lessig’s blog</a:t>
            </a:r>
          </a:p>
          <a:p>
            <a:pPr marL="457200" lvl="0" indent="-228600" rtl="0">
              <a:spcBef>
                <a:spcPts val="0"/>
              </a:spcBef>
              <a:buChar char="-"/>
            </a:pPr>
            <a:r>
              <a:rPr lang="en"/>
              <a:t>Predicate: xhtml’s RDF schema definition of a license</a:t>
            </a:r>
          </a:p>
          <a:p>
            <a:pPr marL="457200" lvl="0" indent="-228600">
              <a:spcBef>
                <a:spcPts val="0"/>
              </a:spcBef>
              <a:buChar char="-"/>
            </a:pPr>
            <a:r>
              <a:rPr lang="en"/>
              <a:t>Object: The CreativeCommons Attribution license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In the object you can see that we’re pointing to schema.org’s Person RDF schema</a:t>
            </a:r>
          </a:p>
          <a:p>
            <a:pPr marL="914400" lvl="1" indent="-228600" rtl="0">
              <a:spcBef>
                <a:spcPts val="0"/>
              </a:spcBef>
              <a:buChar char="-"/>
            </a:pPr>
            <a:r>
              <a:rPr lang="en"/>
              <a:t>This allows us to validate all properties of the object for types (like ‘givenName’ and ‘familyName’)</a:t>
            </a:r>
          </a:p>
          <a:p>
            <a:pPr marL="914400" lvl="1" indent="-228600" rtl="0">
              <a:spcBef>
                <a:spcPts val="0"/>
              </a:spcBef>
              <a:buChar char="-"/>
            </a:pPr>
            <a:r>
              <a:rPr lang="en"/>
              <a:t>It also gives us context: If two applications were to use schema.org’s person definition, they’d know that they’re talking about the same thing: a human beings e.g. ‘familyName’</a:t>
            </a:r>
          </a:p>
          <a:p>
            <a:pPr marL="457200" lvl="0" indent="-228600" rtl="0">
              <a:spcBef>
                <a:spcPts val="0"/>
              </a:spcBef>
              <a:buChar char="-"/>
            </a:pPr>
            <a:r>
              <a:rPr lang="en"/>
              <a:t>In the second example you can see the same information described in RDFa</a:t>
            </a:r>
          </a:p>
          <a:p>
            <a:pPr marL="914400" lvl="1" indent="-228600" rtl="0">
              <a:spcBef>
                <a:spcPts val="0"/>
              </a:spcBef>
              <a:buChar char="-"/>
            </a:pPr>
            <a:r>
              <a:rPr lang="en"/>
              <a:t>It highlights the special properties of RDF:</a:t>
            </a:r>
          </a:p>
          <a:p>
            <a:pPr marL="1371600" lvl="2" indent="-228600" rtl="0">
              <a:spcBef>
                <a:spcPts val="0"/>
              </a:spcBef>
              <a:buChar char="-"/>
            </a:pPr>
            <a:r>
              <a:rPr lang="en"/>
              <a:t>Object, Predicate and Subject are all just URIs pointing to documents on the web</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Cross-usage from </a:t>
            </a:r>
            <a:r>
              <a:rPr lang="en" i="1"/>
              <a:t>Semantic Web</a:t>
            </a:r>
            <a:r>
              <a:rPr lang="en"/>
              <a:t>:</a:t>
            </a:r>
          </a:p>
          <a:p>
            <a:pPr marL="914400" lvl="1" indent="-228600" rtl="0">
              <a:spcBef>
                <a:spcPts val="0"/>
              </a:spcBef>
              <a:buChar char="-"/>
            </a:pPr>
            <a:r>
              <a:rPr lang="en"/>
              <a:t>When using JSON-LD appropriately, all doors are open to also use other technologies from the semantic web stack</a:t>
            </a:r>
          </a:p>
          <a:p>
            <a:pPr marL="1371600" lvl="2" indent="-228600" rtl="0">
              <a:spcBef>
                <a:spcPts val="0"/>
              </a:spcBef>
              <a:buChar char="-"/>
            </a:pPr>
            <a:r>
              <a:rPr lang="en"/>
              <a:t>E.g. SPARQL: A semantic web querying language (that can be implemented on server and client side)</a:t>
            </a:r>
          </a:p>
          <a:p>
            <a:pPr marL="457200" lvl="0" indent="-228600" rtl="0">
              <a:spcBef>
                <a:spcPts val="0"/>
              </a:spcBef>
              <a:buChar char="-"/>
            </a:pPr>
            <a:r>
              <a:rPr lang="en"/>
              <a:t>Incompabilities with IPLD:</a:t>
            </a:r>
          </a:p>
          <a:p>
            <a:pPr marL="914400" lvl="1" indent="-228600" rtl="0">
              <a:spcBef>
                <a:spcPts val="0"/>
              </a:spcBef>
              <a:buChar char="-"/>
            </a:pPr>
            <a:r>
              <a:rPr lang="en"/>
              <a:t>A object cannot reference to itself, as usual for JSON-LD (see: ‘@id’ property)</a:t>
            </a:r>
          </a:p>
          <a:p>
            <a:pPr marL="0" lvl="0" indent="0" rtl="0">
              <a:spcBef>
                <a:spcPts val="0"/>
              </a:spcBef>
              <a:buNone/>
            </a:pPr>
            <a:endParaRPr/>
          </a:p>
          <a:p>
            <a:pPr marL="457200" lvl="0" indent="-228600" rtl="0">
              <a:spcBef>
                <a:spcPts val="0"/>
              </a:spcBef>
              <a:buChar char="-"/>
            </a:pPr>
            <a:r>
              <a:rPr lang="en"/>
              <a:t>Most ontologies are built with the assumption that data is mutable</a:t>
            </a:r>
          </a:p>
          <a:p>
            <a:pPr marL="914400" lvl="1" indent="-228600" rtl="0">
              <a:spcBef>
                <a:spcPts val="0"/>
              </a:spcBef>
              <a:buChar char="-"/>
            </a:pPr>
            <a:r>
              <a:rPr lang="en"/>
              <a:t>See “popular” ontologies like “Web of Trust” or “Friend of a Friend”</a:t>
            </a:r>
          </a:p>
          <a:p>
            <a:pPr marL="457200" lvl="0" indent="0">
              <a:spcBef>
                <a:spcPts val="0"/>
              </a:spcBef>
              <a:buNone/>
            </a:pPr>
            <a:r>
              <a:rPr lang="en"/>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For Creation:</a:t>
            </a:r>
          </a:p>
          <a:p>
            <a:pPr marL="914400" lvl="1" indent="-228600" rtl="0">
              <a:spcBef>
                <a:spcPts val="0"/>
              </a:spcBef>
              <a:buChar char="-"/>
            </a:pPr>
            <a:r>
              <a:rPr lang="en"/>
              <a:t>We’d create our own RDF schema and derive our Creation type from schema.org’s CreativeWork, which would mean that it could be any of its subtypes: super powerful!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schema.org/Place can definitely be used</a:t>
            </a:r>
          </a:p>
          <a:p>
            <a:pPr marL="457200" lvl="0" indent="-228600" rtl="0">
              <a:spcBef>
                <a:spcPts val="0"/>
              </a:spcBef>
              <a:buChar char="-"/>
            </a:pPr>
            <a:r>
              <a:rPr lang="en"/>
              <a:t>The same might not be true for schema.org/AssessAction</a:t>
            </a:r>
          </a:p>
          <a:p>
            <a:pPr marL="914400" lvl="1" indent="-228600" rtl="0">
              <a:spcBef>
                <a:spcPts val="0"/>
              </a:spcBef>
              <a:buChar char="-"/>
            </a:pPr>
            <a:r>
              <a:rPr lang="en"/>
              <a:t>Web of Trust ontology can be found here: </a:t>
            </a:r>
            <a:r>
              <a:rPr lang="en">
                <a:solidFill>
                  <a:schemeClr val="dk1"/>
                </a:solidFill>
              </a:rPr>
              <a:t>		 	 	 							</a:t>
            </a:r>
          </a:p>
          <a:p>
            <a:pPr marL="1371600" lvl="2" indent="-228600" rtl="0">
              <a:spcBef>
                <a:spcPts val="0"/>
              </a:spcBef>
              <a:buChar char="-"/>
            </a:pPr>
            <a:r>
              <a:rPr lang="en" sz="1000">
                <a:solidFill>
                  <a:schemeClr val="dk1"/>
                </a:solidFill>
              </a:rPr>
              <a:t>http://xmlns.com/wot/0.1/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This talk is about the Interledger protocol. A neutral protocol for financial transactions across different ledgers.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In other words, people aren't going to agree on exactly one way that all ledgers in the world should work.</a:t>
            </a:r>
          </a:p>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Networks had a similar problem: They were all separate and if you started your own network, you couldn't talk to anybody.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With the Internet, different networks became interoperable and nowadays there are many millions of networks. You probably all have a wifi router, which means you have your very own network at home. And the reason all of these networks can work however they want and still interoperate is the amazing Internet Protocol (IP).</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that's all there is to ILP. Of course there are lots of interesting things to say about our transport layer protocols, the ledger plugins and the different application layer protocols for different use cases.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This is realized by defining a specific crypto-pair on a ledger’s assets: conditions and fulfillments.. Very much like bitcoin inputs and outputs</a:t>
            </a:r>
          </a:p>
          <a:p>
            <a:pPr lvl="0" rtl="0">
              <a:spcBef>
                <a:spcPts val="0"/>
              </a:spcBef>
              <a:buNone/>
            </a:pPr>
            <a:r>
              <a:rPr lang="en"/>
              <a:t>Also, there is a payload field that can take any JSON document, ideally for rich asset templating</a:t>
            </a:r>
          </a:p>
          <a:p>
            <a:pPr lvl="0" rtl="0">
              <a:spcBef>
                <a:spcPts val="0"/>
              </a:spcBef>
              <a:buNone/>
            </a:pPr>
            <a:r>
              <a:rPr lang="en"/>
              <a:t>Every field in the transaction is signed by the owner to make it tamper-resistant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One can group transactions and allow multiple owners.</a:t>
            </a:r>
          </a:p>
          <a:p>
            <a:pPr lvl="0" rtl="0">
              <a:spcBef>
                <a:spcPts val="0"/>
              </a:spcBef>
              <a:buNone/>
            </a:pPr>
            <a:r>
              <a:rPr lang="en"/>
              <a:t>Ever further, we co-developed the crypto-conditions spec with the interledger community.</a:t>
            </a:r>
          </a:p>
          <a:p>
            <a:pPr lvl="0" rtl="0">
              <a:spcBef>
                <a:spcPts val="0"/>
              </a:spcBef>
              <a:buNone/>
            </a:pPr>
            <a:r>
              <a:rPr lang="en"/>
              <a:t>Crypto-conditions look a lot like boolean circuits, while smart contracts would be full-featured programs with loops (and recursive flaws)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Here is one such example of a cryptocondition. It combines signatures, hashlocks and threshold-signatures (m-of-n) into a logic flow.</a:t>
            </a:r>
          </a:p>
          <a:p>
            <a:pPr lvl="0" rtl="0">
              <a:spcBef>
                <a:spcPts val="0"/>
              </a:spcBef>
              <a:buNone/>
            </a:pPr>
            <a:r>
              <a:rPr lang="en"/>
              <a:t>This particular example shows how to do escrow in crypto-conditions. Escrow is a conditional release of funds (if-then-else)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COALAIP basically consits of two major standartization efforts:</a:t>
            </a:r>
          </a:p>
          <a:p>
            <a:pPr marL="914400" lvl="1" indent="-228600" rtl="0">
              <a:spcBef>
                <a:spcPts val="0"/>
              </a:spcBef>
              <a:buChar char="-"/>
            </a:pPr>
            <a:r>
              <a:rPr lang="en"/>
              <a:t>How do we all agree to a single, minimum-viable set of data that is needed to record licensing on immutable? ⇒ </a:t>
            </a:r>
            <a:r>
              <a:rPr lang="en" b="1"/>
              <a:t>By standardizing a common RDF schema for digital intellectual property licensing</a:t>
            </a:r>
          </a:p>
          <a:p>
            <a:pPr marL="914400" lvl="1" indent="-228600">
              <a:spcBef>
                <a:spcPts val="0"/>
              </a:spcBef>
              <a:buChar char="-"/>
            </a:pPr>
            <a:r>
              <a:rPr lang="en"/>
              <a:t>How do we make sure that we can trust someones assertion? ⇒ </a:t>
            </a:r>
            <a:r>
              <a:rPr lang="en" b="1"/>
              <a:t>By putting them on immutable ledgers (IPLD) and by baking in ownership aspects of blockchains (ILP)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Straight forward:</a:t>
            </a:r>
          </a:p>
          <a:p>
            <a:pPr marL="914400" lvl="1" indent="-228600" rtl="0">
              <a:spcBef>
                <a:spcPts val="0"/>
              </a:spcBef>
              <a:buChar char="-"/>
            </a:pPr>
            <a:r>
              <a:rPr lang="en"/>
              <a:t>Both ‘@types’ are using IPLD hashes to point to their (immutable RDF schema)</a:t>
            </a:r>
          </a:p>
          <a:p>
            <a:pPr marL="457200" lvl="0" indent="-228600">
              <a:spcBef>
                <a:spcPts val="0"/>
              </a:spcBef>
              <a:buChar char="-"/>
            </a:pPr>
            <a:r>
              <a:rPr lang="en"/>
              <a:t>This object itself can be addressed by resolving its hash: Content-addressing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Basically Party can be derived from schema.org’s Person and Organization, so it could have the exact same properties</a:t>
            </a:r>
          </a:p>
          <a:p>
            <a:pPr marL="457200" lvl="0" indent="-228600" rtl="0">
              <a:spcBef>
                <a:spcPts val="0"/>
              </a:spcBef>
              <a:buChar char="-"/>
            </a:pPr>
            <a:r>
              <a:rPr lang="en"/>
              <a:t>In the COALA IP spec we call it an </a:t>
            </a:r>
            <a:r>
              <a:rPr lang="en" b="1"/>
              <a:t>Individual</a:t>
            </a:r>
            <a:r>
              <a:rPr lang="en"/>
              <a:t>, opposed to an </a:t>
            </a:r>
            <a:r>
              <a:rPr lang="en" b="1"/>
              <a:t>Organization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Note that a differentiation has been drawn here: For </a:t>
            </a:r>
            <a:r>
              <a:rPr lang="en" b="1"/>
              <a:t>Creation</a:t>
            </a:r>
            <a:r>
              <a:rPr lang="en"/>
              <a:t>:</a:t>
            </a:r>
          </a:p>
          <a:p>
            <a:pPr marL="914400" lvl="1" indent="-228600" rtl="0">
              <a:spcBef>
                <a:spcPts val="0"/>
              </a:spcBef>
              <a:buChar char="-"/>
            </a:pPr>
            <a:r>
              <a:rPr lang="en"/>
              <a:t>There is a </a:t>
            </a:r>
            <a:r>
              <a:rPr lang="en" b="1"/>
              <a:t>Creation</a:t>
            </a:r>
            <a:r>
              <a:rPr lang="en"/>
              <a:t> RDF schema; and</a:t>
            </a:r>
          </a:p>
          <a:p>
            <a:pPr marL="914400" lvl="1" indent="-228600" rtl="0">
              <a:spcBef>
                <a:spcPts val="0"/>
              </a:spcBef>
              <a:buChar char="-"/>
            </a:pPr>
            <a:r>
              <a:rPr lang="en"/>
              <a:t>There is a </a:t>
            </a:r>
            <a:r>
              <a:rPr lang="en" b="1"/>
              <a:t>Manifestation</a:t>
            </a:r>
            <a:r>
              <a:rPr lang="en"/>
              <a:t> RDF schema (see next slide)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rtl="0">
              <a:lnSpc>
                <a:spcPct val="100000"/>
              </a:lnSpc>
              <a:spcBef>
                <a:spcPts val="0"/>
              </a:spcBef>
              <a:spcAft>
                <a:spcPts val="0"/>
              </a:spcAft>
              <a:buChar char="-"/>
            </a:pPr>
            <a:r>
              <a:rPr lang="en"/>
              <a:t>This example shows a digital manifestation of Lord of the Rings (for example an e-book)</a:t>
            </a:r>
          </a:p>
          <a:p>
            <a:pPr marL="457200" marR="0" lvl="0" indent="-228600" algn="l" rtl="0">
              <a:lnSpc>
                <a:spcPct val="100000"/>
              </a:lnSpc>
              <a:spcBef>
                <a:spcPts val="0"/>
              </a:spcBef>
              <a:spcAft>
                <a:spcPts val="0"/>
              </a:spcAft>
              <a:buChar char="-"/>
            </a:pPr>
            <a:r>
              <a:rPr lang="en"/>
              <a:t>Note the following features:</a:t>
            </a:r>
          </a:p>
          <a:p>
            <a:pPr marL="914400" marR="0" lvl="1" indent="-228600" algn="l" rtl="0">
              <a:lnSpc>
                <a:spcPct val="100000"/>
              </a:lnSpc>
              <a:spcBef>
                <a:spcPts val="0"/>
              </a:spcBef>
              <a:spcAft>
                <a:spcPts val="0"/>
              </a:spcAft>
              <a:buChar char="-"/>
            </a:pPr>
            <a:r>
              <a:rPr lang="en"/>
              <a:t>It is linked to a </a:t>
            </a:r>
            <a:r>
              <a:rPr lang="en" b="1"/>
              <a:t>Creation</a:t>
            </a:r>
          </a:p>
          <a:p>
            <a:pPr marL="914400" marR="0" lvl="1" indent="-228600" algn="l" rtl="0">
              <a:lnSpc>
                <a:spcPct val="100000"/>
              </a:lnSpc>
              <a:spcBef>
                <a:spcPts val="0"/>
              </a:spcBef>
              <a:spcAft>
                <a:spcPts val="0"/>
              </a:spcAft>
              <a:buChar char="-"/>
            </a:pPr>
            <a:r>
              <a:rPr lang="en"/>
              <a:t>It is linked to a blob file on IPFS</a:t>
            </a:r>
          </a:p>
          <a:p>
            <a:pPr marL="914400" marR="0" lvl="1" indent="-228600" algn="l" rtl="0">
              <a:lnSpc>
                <a:spcPct val="100000"/>
              </a:lnSpc>
              <a:spcBef>
                <a:spcPts val="0"/>
              </a:spcBef>
              <a:spcAft>
                <a:spcPts val="0"/>
              </a:spcAft>
              <a:buChar char="-"/>
            </a:pPr>
            <a:r>
              <a:rPr lang="en"/>
              <a:t>For the blob file there is a list of fingerprints (numerical values that describe the media file: a md5 hash, a pHash, a image-match vector and so on)</a:t>
            </a:r>
          </a:p>
          <a:p>
            <a:pPr marL="914400" marR="0" lvl="1" indent="-228600" algn="l" rtl="0">
              <a:lnSpc>
                <a:spcPct val="100000"/>
              </a:lnSpc>
              <a:spcBef>
                <a:spcPts val="0"/>
              </a:spcBef>
              <a:spcAft>
                <a:spcPts val="0"/>
              </a:spcAft>
              <a:buChar char="-"/>
            </a:pPr>
            <a:r>
              <a:rPr lang="en"/>
              <a:t>The location it was created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rtl="0">
              <a:lnSpc>
                <a:spcPct val="100000"/>
              </a:lnSpc>
              <a:spcBef>
                <a:spcPts val="0"/>
              </a:spcBef>
              <a:spcAft>
                <a:spcPts val="0"/>
              </a:spcAft>
              <a:buChar char="-"/>
            </a:pPr>
            <a:r>
              <a:rPr lang="en"/>
              <a:t>This example shows a </a:t>
            </a:r>
            <a:r>
              <a:rPr lang="en" b="1"/>
              <a:t>PHYSICAL</a:t>
            </a:r>
            <a:r>
              <a:rPr lang="en"/>
              <a:t> manifestation of Lord of the Rings (for example an actual book)</a:t>
            </a:r>
          </a:p>
          <a:p>
            <a:pPr marL="914400" marR="0" lvl="1" indent="-228600" algn="l" rtl="0">
              <a:lnSpc>
                <a:spcPct val="100000"/>
              </a:lnSpc>
              <a:spcBef>
                <a:spcPts val="0"/>
              </a:spcBef>
              <a:spcAft>
                <a:spcPts val="0"/>
              </a:spcAft>
              <a:buChar char="-"/>
            </a:pPr>
            <a:r>
              <a:rPr lang="en"/>
              <a:t>As of now, we do not care for this case: However its nice to have it in the back of our heads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rtl="0">
              <a:lnSpc>
                <a:spcPct val="100000"/>
              </a:lnSpc>
              <a:spcBef>
                <a:spcPts val="0"/>
              </a:spcBef>
              <a:spcAft>
                <a:spcPts val="0"/>
              </a:spcAft>
              <a:buChar char="-"/>
            </a:pPr>
            <a:r>
              <a:rPr lang="en"/>
              <a:t>Main features:</a:t>
            </a:r>
          </a:p>
          <a:p>
            <a:pPr marL="914400" marR="0" lvl="1" indent="-228600" algn="l" rtl="0">
              <a:lnSpc>
                <a:spcPct val="100000"/>
              </a:lnSpc>
              <a:spcBef>
                <a:spcPts val="0"/>
              </a:spcBef>
              <a:spcAft>
                <a:spcPts val="0"/>
              </a:spcAft>
              <a:buChar char="-"/>
            </a:pPr>
            <a:r>
              <a:rPr lang="en"/>
              <a:t>A </a:t>
            </a:r>
            <a:r>
              <a:rPr lang="en" b="1"/>
              <a:t>Right</a:t>
            </a:r>
            <a:r>
              <a:rPr lang="en"/>
              <a:t> has a property called ‘manifestation’ pointing a </a:t>
            </a:r>
            <a:r>
              <a:rPr lang="en" b="1"/>
              <a:t>Manifestation </a:t>
            </a:r>
            <a:r>
              <a:rPr lang="en"/>
              <a:t>of a </a:t>
            </a:r>
            <a:r>
              <a:rPr lang="en" b="1"/>
              <a:t>Creation</a:t>
            </a:r>
          </a:p>
          <a:p>
            <a:pPr marL="914400" marR="0" lvl="1" indent="-228600" algn="l" rtl="0">
              <a:lnSpc>
                <a:spcPct val="100000"/>
              </a:lnSpc>
              <a:spcBef>
                <a:spcPts val="0"/>
              </a:spcBef>
              <a:spcAft>
                <a:spcPts val="0"/>
              </a:spcAft>
              <a:buChar char="-"/>
            </a:pPr>
            <a:r>
              <a:rPr lang="en"/>
              <a:t>Additionally a Right has a set of properties that allow a user to determine the outline of a right</a:t>
            </a:r>
          </a:p>
          <a:p>
            <a:pPr marL="1371600" marR="0" lvl="2" indent="-228600" algn="l" rtl="0">
              <a:lnSpc>
                <a:spcPct val="100000"/>
              </a:lnSpc>
              <a:spcBef>
                <a:spcPts val="0"/>
              </a:spcBef>
              <a:spcAft>
                <a:spcPts val="0"/>
              </a:spcAft>
              <a:buChar char="-"/>
            </a:pPr>
            <a:r>
              <a:rPr lang="en"/>
              <a:t>‘usages’ : The type of a Right and how it can be used</a:t>
            </a:r>
          </a:p>
          <a:p>
            <a:pPr marL="1371600" marR="0" lvl="2" indent="-228600" algn="l" rtl="0">
              <a:lnSpc>
                <a:spcPct val="100000"/>
              </a:lnSpc>
              <a:spcBef>
                <a:spcPts val="0"/>
              </a:spcBef>
              <a:spcAft>
                <a:spcPts val="0"/>
              </a:spcAft>
              <a:buChar char="-"/>
            </a:pPr>
            <a:r>
              <a:rPr lang="en"/>
              <a:t>‘territory’: Where in the world the Right is applicable</a:t>
            </a:r>
          </a:p>
          <a:p>
            <a:pPr marL="1371600" marR="0" lvl="2" indent="-228600" algn="l" rtl="0">
              <a:lnSpc>
                <a:spcPct val="100000"/>
              </a:lnSpc>
              <a:spcBef>
                <a:spcPts val="0"/>
              </a:spcBef>
              <a:spcAft>
                <a:spcPts val="0"/>
              </a:spcAft>
              <a:buChar char="-"/>
            </a:pPr>
            <a:r>
              <a:rPr lang="en"/>
              <a:t>‘context’: A context in which the Right must be exercised</a:t>
            </a:r>
          </a:p>
          <a:p>
            <a:pPr marL="1371600" marR="0" lvl="2" indent="-228600" algn="l" rtl="0">
              <a:lnSpc>
                <a:spcPct val="100000"/>
              </a:lnSpc>
              <a:spcBef>
                <a:spcPts val="0"/>
              </a:spcBef>
              <a:spcAft>
                <a:spcPts val="0"/>
              </a:spcAft>
              <a:buChar char="-"/>
            </a:pPr>
            <a:r>
              <a:rPr lang="en"/>
              <a:t>‘exclusive’: A flag indicating whether or not a Right is exclusive to a rights holder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rtl="0">
              <a:lnSpc>
                <a:spcPct val="100000"/>
              </a:lnSpc>
              <a:spcBef>
                <a:spcPts val="0"/>
              </a:spcBef>
              <a:spcAft>
                <a:spcPts val="0"/>
              </a:spcAft>
              <a:buChar char="-"/>
            </a:pPr>
            <a:r>
              <a:rPr lang="en"/>
              <a:t>A  LCC RRM RightsAssignment by specification is nothing more than a “transfer of a right”</a:t>
            </a:r>
          </a:p>
          <a:p>
            <a:pPr marL="457200" marR="0" lvl="0" indent="-228600" algn="l" rtl="0">
              <a:lnSpc>
                <a:spcPct val="100000"/>
              </a:lnSpc>
              <a:spcBef>
                <a:spcPts val="0"/>
              </a:spcBef>
              <a:spcAft>
                <a:spcPts val="0"/>
              </a:spcAft>
              <a:buChar char="-"/>
            </a:pPr>
            <a:r>
              <a:rPr lang="en"/>
              <a:t>It </a:t>
            </a:r>
            <a:r>
              <a:rPr lang="en" b="1"/>
              <a:t>wouldn’t</a:t>
            </a:r>
            <a:r>
              <a:rPr lang="en"/>
              <a:t> make sense to model a transfer object, when we instead can just literally </a:t>
            </a:r>
            <a:r>
              <a:rPr lang="en" b="1"/>
              <a:t>transfer</a:t>
            </a:r>
            <a:r>
              <a:rPr lang="en"/>
              <a:t> a Right on a ledger that allows it.</a:t>
            </a:r>
          </a:p>
          <a:p>
            <a:pPr marR="0" lvl="0" algn="l" rtl="0">
              <a:lnSpc>
                <a:spcPct val="100000"/>
              </a:lnSpc>
              <a:spcBef>
                <a:spcPts val="0"/>
              </a:spcBef>
              <a:spcAft>
                <a:spcPts val="0"/>
              </a:spcAft>
              <a:buNone/>
            </a:pPr>
            <a:endParaRPr/>
          </a:p>
          <a:p>
            <a:pPr marR="0" lvl="0" algn="l" rtl="0">
              <a:lnSpc>
                <a:spcPct val="100000"/>
              </a:lnSpc>
              <a:spcBef>
                <a:spcPts val="0"/>
              </a:spcBef>
              <a:spcAft>
                <a:spcPts val="0"/>
              </a:spcAft>
              <a:buNone/>
            </a:pPr>
            <a:r>
              <a:rPr lang="en"/>
              <a:t>What is a ledger that allows a transfer for the COALA IP Protocol?</a:t>
            </a:r>
          </a:p>
          <a:p>
            <a:pPr marR="0" lvl="0" algn="l" rtl="0">
              <a:lnSpc>
                <a:spcPct val="100000"/>
              </a:lnSpc>
              <a:spcBef>
                <a:spcPts val="0"/>
              </a:spcBef>
              <a:spcAft>
                <a:spcPts val="0"/>
              </a:spcAft>
              <a:buNone/>
            </a:pPr>
            <a:endParaRPr/>
          </a:p>
          <a:p>
            <a:pPr marR="0" lvl="0" algn="l" rtl="0">
              <a:lnSpc>
                <a:spcPct val="100000"/>
              </a:lnSpc>
              <a:spcBef>
                <a:spcPts val="0"/>
              </a:spcBef>
              <a:spcAft>
                <a:spcPts val="0"/>
              </a:spcAft>
              <a:buNone/>
            </a:pPr>
            <a:r>
              <a:rPr lang="en"/>
              <a:t>⇒ A ledger that implements the Interledger Protocol.</a:t>
            </a:r>
          </a:p>
          <a:p>
            <a:pPr marR="0" lvl="0" algn="l" rtl="0">
              <a:lnSpc>
                <a:spcPct val="100000"/>
              </a:lnSpc>
              <a:spcBef>
                <a:spcPts val="0"/>
              </a:spcBef>
              <a:spcAft>
                <a:spcPts val="0"/>
              </a:spcAft>
              <a:buNone/>
            </a:pPr>
            <a:endParaRPr/>
          </a:p>
          <a:p>
            <a:pPr marR="0" lvl="0" algn="l" rtl="0">
              <a:lnSpc>
                <a:spcPct val="100000"/>
              </a:lnSpc>
              <a:spcBef>
                <a:spcPts val="0"/>
              </a:spcBef>
              <a:spcAft>
                <a:spcPts val="0"/>
              </a:spcAft>
              <a:buNone/>
            </a:pPr>
            <a:r>
              <a:rPr lang="en"/>
              <a:t>Why?</a:t>
            </a:r>
          </a:p>
          <a:p>
            <a:pPr marL="457200" marR="0" lvl="0" indent="-228600" algn="l" rtl="0">
              <a:lnSpc>
                <a:spcPct val="100000"/>
              </a:lnSpc>
              <a:spcBef>
                <a:spcPts val="0"/>
              </a:spcBef>
              <a:spcAft>
                <a:spcPts val="0"/>
              </a:spcAft>
              <a:buChar char="-"/>
            </a:pPr>
            <a:r>
              <a:rPr lang="en"/>
              <a:t>Because it’s an open and free standard (they’re a W3C working group)</a:t>
            </a:r>
          </a:p>
          <a:p>
            <a:pPr marL="457200" marR="0" lvl="0" indent="-228600" algn="l" rtl="0">
              <a:lnSpc>
                <a:spcPct val="100000"/>
              </a:lnSpc>
              <a:spcBef>
                <a:spcPts val="0"/>
              </a:spcBef>
              <a:spcAft>
                <a:spcPts val="0"/>
              </a:spcAft>
              <a:buChar char="-"/>
            </a:pPr>
            <a:r>
              <a:rPr lang="en"/>
              <a:t>Because it enables provenance tracking of assets (all transactions are linked to each other)</a:t>
            </a:r>
          </a:p>
          <a:p>
            <a:pPr marL="457200" marR="0" lvl="0" indent="-228600" algn="l" rtl="0">
              <a:lnSpc>
                <a:spcPct val="100000"/>
              </a:lnSpc>
              <a:spcBef>
                <a:spcPts val="0"/>
              </a:spcBef>
              <a:spcAft>
                <a:spcPts val="0"/>
              </a:spcAft>
              <a:buChar char="-"/>
            </a:pPr>
            <a:r>
              <a:rPr lang="en"/>
              <a:t>Because it enables true ownership of assets (only priv key owner can transfer)</a:t>
            </a:r>
          </a:p>
          <a:p>
            <a:pPr marL="457200" marR="0" lvl="0" indent="-228600" algn="l" rtl="0">
              <a:lnSpc>
                <a:spcPct val="100000"/>
              </a:lnSpc>
              <a:spcBef>
                <a:spcPts val="0"/>
              </a:spcBef>
              <a:spcAft>
                <a:spcPts val="0"/>
              </a:spcAft>
              <a:buChar char="-"/>
            </a:pPr>
            <a:r>
              <a:rPr lang="en"/>
              <a:t>Because they allow for pretty cool types of transfers (cross-ledger transfers, escrows, multisig,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1" name="Shape 5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ledger that implements the ILP specs already is BigchainDB. Let’s take a look on how COALA could be used on it.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rtl="0">
              <a:lnSpc>
                <a:spcPct val="100000"/>
              </a:lnSpc>
              <a:spcBef>
                <a:spcPts val="0"/>
              </a:spcBef>
              <a:spcAft>
                <a:spcPts val="0"/>
              </a:spcAft>
              <a:buAutoNum type="arabicPeriod"/>
            </a:pPr>
            <a:r>
              <a:rPr lang="en"/>
              <a:t>Create a transaction and as a payload add a </a:t>
            </a:r>
            <a:r>
              <a:rPr lang="en" b="1"/>
              <a:t>Right</a:t>
            </a:r>
          </a:p>
          <a:p>
            <a:pPr marL="457200" marR="0" lvl="0" indent="-228600" algn="l" rtl="0">
              <a:lnSpc>
                <a:spcPct val="100000"/>
              </a:lnSpc>
              <a:spcBef>
                <a:spcPts val="0"/>
              </a:spcBef>
              <a:spcAft>
                <a:spcPts val="0"/>
              </a:spcAft>
              <a:buAutoNum type="arabicPeriod"/>
            </a:pPr>
            <a:r>
              <a:rPr lang="en"/>
              <a:t>Then simply sign and write it to BigchainDB</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As can be seen, the right is represented within the “</a:t>
            </a:r>
            <a:r>
              <a:rPr lang="en" b="1"/>
              <a:t>data</a:t>
            </a:r>
            <a:r>
              <a:rPr lang="en"/>
              <a:t>” key of “</a:t>
            </a:r>
            <a:r>
              <a:rPr lang="en" b="1"/>
              <a:t>transaction</a:t>
            </a:r>
            <a:r>
              <a:rPr lang="en"/>
              <a:t>”</a:t>
            </a:r>
          </a:p>
          <a:p>
            <a:pPr marR="0" lvl="0" algn="l" rtl="0">
              <a:lnSpc>
                <a:spcPct val="100000"/>
              </a:lnSpc>
              <a:spcBef>
                <a:spcPts val="0"/>
              </a:spcBef>
              <a:spcAft>
                <a:spcPts val="0"/>
              </a:spcAft>
              <a:buNone/>
            </a:pPr>
            <a:endParaRPr/>
          </a:p>
          <a:p>
            <a:pPr marR="0" lvl="0" algn="l" rtl="0">
              <a:lnSpc>
                <a:spcPct val="100000"/>
              </a:lnSpc>
              <a:spcBef>
                <a:spcPts val="0"/>
              </a:spcBef>
              <a:spcAft>
                <a:spcPts val="0"/>
              </a:spcAft>
              <a:buNone/>
            </a:pPr>
            <a:r>
              <a:rPr lang="en"/>
              <a:t>For improved readability, “conditions” and “fulfillments” were hidden, in essence though - they’re the integral part of the transaction as they’re responsible for who can claim ownership of what asset.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Next up, take the digital asset and transfer it to a new user (transferee_pub).</a:t>
            </a:r>
          </a:p>
          <a:p>
            <a:pPr marR="0" lvl="0" algn="l" rtl="0">
              <a:lnSpc>
                <a:spcPct val="100000"/>
              </a:lnSpc>
              <a:spcBef>
                <a:spcPts val="0"/>
              </a:spcBef>
              <a:spcAft>
                <a:spcPts val="0"/>
              </a:spcAft>
              <a:buNone/>
            </a:pPr>
            <a:r>
              <a:rPr lang="en"/>
              <a:t>Leave the payload blank. Voila, you’ve just transferred a Right.</a:t>
            </a:r>
          </a:p>
          <a:p>
            <a:pPr marR="0" lvl="0" algn="l" rtl="0">
              <a:lnSpc>
                <a:spcPct val="100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“data” keyword is no present in this payload since it is already included in the “CREATE” transaction of the digital asset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Assume we have the following data stored on an immutable ledger:</a:t>
            </a:r>
          </a:p>
          <a:p>
            <a:pPr marR="0" lvl="0" algn="l" rtl="0">
              <a:lnSpc>
                <a:spcPct val="100000"/>
              </a:lnSpc>
              <a:spcBef>
                <a:spcPts val="0"/>
              </a:spcBef>
              <a:spcAft>
                <a:spcPts val="0"/>
              </a:spcAft>
              <a:buNone/>
            </a:pPr>
            <a:endParaRPr/>
          </a:p>
          <a:p>
            <a:pPr marR="0" lvl="0" algn="l" rtl="0">
              <a:lnSpc>
                <a:spcPct val="100000"/>
              </a:lnSpc>
              <a:spcBef>
                <a:spcPts val="0"/>
              </a:spcBef>
              <a:spcAft>
                <a:spcPts val="0"/>
              </a:spcAft>
              <a:buNone/>
            </a:pPr>
            <a:r>
              <a:rPr lang="en"/>
              <a:t>It basically says:</a:t>
            </a:r>
          </a:p>
          <a:p>
            <a:pPr marL="457200" marR="0" lvl="0" indent="-228600" algn="l" rtl="0">
              <a:lnSpc>
                <a:spcPct val="100000"/>
              </a:lnSpc>
              <a:spcBef>
                <a:spcPts val="0"/>
              </a:spcBef>
              <a:spcAft>
                <a:spcPts val="0"/>
              </a:spcAft>
              <a:buChar char="-"/>
            </a:pPr>
            <a:r>
              <a:rPr lang="en"/>
              <a:t>Andy Warhol is the author of both “32 Campbell’s Soup Cans” and “The Scream”</a:t>
            </a:r>
          </a:p>
          <a:p>
            <a:pPr marL="457200" marR="0" lvl="0" indent="-228600" algn="l" rtl="0">
              <a:lnSpc>
                <a:spcPct val="100000"/>
              </a:lnSpc>
              <a:spcBef>
                <a:spcPts val="0"/>
              </a:spcBef>
              <a:spcAft>
                <a:spcPts val="0"/>
              </a:spcAft>
              <a:buChar char="-"/>
            </a:pPr>
            <a:r>
              <a:rPr lang="en"/>
              <a:t>Only for “32 Campbell’s Soup Cans”, he has actually created a Manifestation from. He also licensed that Manifestation under a Right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Now, imagine MoMA would checkout this ledger and see this big mistake: Andy Warhol didn’t create “The Scream”, that was Edvard Munch!</a:t>
            </a:r>
          </a:p>
          <a:p>
            <a:pPr marR="0" lvl="0" algn="l" rtl="0">
              <a:lnSpc>
                <a:spcPct val="100000"/>
              </a:lnSpc>
              <a:spcBef>
                <a:spcPts val="0"/>
              </a:spcBef>
              <a:spcAft>
                <a:spcPts val="0"/>
              </a:spcAft>
              <a:buNone/>
            </a:pPr>
            <a:endParaRPr/>
          </a:p>
          <a:p>
            <a:pPr marR="0" lvl="0" algn="l" rtl="0">
              <a:lnSpc>
                <a:spcPct val="100000"/>
              </a:lnSpc>
              <a:spcBef>
                <a:spcPts val="0"/>
              </a:spcBef>
              <a:spcAft>
                <a:spcPts val="0"/>
              </a:spcAft>
              <a:buNone/>
            </a:pPr>
            <a:r>
              <a:rPr lang="en"/>
              <a:t>In that case, the </a:t>
            </a:r>
            <a:r>
              <a:rPr lang="en" b="1"/>
              <a:t>Assertion</a:t>
            </a:r>
            <a:r>
              <a:rPr lang="en"/>
              <a:t> object is quite handy, it lets an Organization or Individual vouch for some specific assertions.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Additionally, the same statement can be used to weaken object relation that are potentially wrong.</a:t>
            </a:r>
          </a:p>
          <a:p>
            <a:pPr marR="0" lvl="0" algn="l" rtl="0">
              <a:lnSpc>
                <a:spcPct val="100000"/>
              </a:lnSpc>
              <a:spcBef>
                <a:spcPts val="0"/>
              </a:spcBef>
              <a:spcAft>
                <a:spcPts val="0"/>
              </a:spcAft>
              <a:buNone/>
            </a:pPr>
            <a:r>
              <a:rPr lang="en"/>
              <a:t>Obviously Andy Warhol didn’t create “The Scream”, that was Edvard Munch.</a:t>
            </a:r>
          </a:p>
          <a:p>
            <a:pPr marR="0" lvl="0" algn="l" rtl="0">
              <a:lnSpc>
                <a:spcPct val="100000"/>
              </a:lnSpc>
              <a:spcBef>
                <a:spcPts val="0"/>
              </a:spcBef>
              <a:spcAft>
                <a:spcPts val="0"/>
              </a:spcAft>
              <a:buNone/>
            </a:pPr>
            <a:r>
              <a:rPr lang="en"/>
              <a:t>Depending on how well a certain </a:t>
            </a:r>
            <a:r>
              <a:rPr lang="en" b="1"/>
              <a:t>Individual or Organization</a:t>
            </a:r>
            <a:r>
              <a:rPr lang="en"/>
              <a:t> is trusted, the link is enforced of weakened within the system.</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7" name="Shape 6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a:t>Of course, data cannot be altered on an immutable ledger. However, an interpreter that looks at the data could take assertion data to make choices on what data to show to an end user.</a:t>
            </a:r>
          </a:p>
          <a:p>
            <a:pPr marR="0" lvl="0" algn="l" rtl="0">
              <a:lnSpc>
                <a:spcPct val="100000"/>
              </a:lnSpc>
              <a:spcBef>
                <a:spcPts val="0"/>
              </a:spcBef>
              <a:spcAft>
                <a:spcPts val="0"/>
              </a:spcAft>
              <a:buNone/>
            </a:pPr>
            <a:r>
              <a:rPr lang="en"/>
              <a:t>In this case it would be a quite easy choice to say that “32 Campbell’s Soup Cans” was created by “Andy Warhol” and “The Scream” wasn’t since the great and well-trusted “Museum of Modern Art of New York City” made assertions on those facts, stating that The Scream’s author </a:t>
            </a:r>
            <a:r>
              <a:rPr lang="en" b="1"/>
              <a:t>is not</a:t>
            </a:r>
            <a:r>
              <a:rPr lang="en"/>
              <a:t> Andy Warhol.</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Since COALA IP is built on top of immutable ledgers and also uses an immutable data structure (IPLD), only undirectional links backwards in time are possible</a:t>
            </a:r>
          </a:p>
          <a:p>
            <a:pPr marL="914400" lvl="1" indent="-228600" rtl="0">
              <a:spcBef>
                <a:spcPts val="0"/>
              </a:spcBef>
              <a:buChar char="-"/>
            </a:pPr>
            <a:r>
              <a:rPr lang="en"/>
              <a:t>Makes it difficult to reason about certain things</a:t>
            </a:r>
          </a:p>
          <a:p>
            <a:pPr marL="914400" lvl="1" indent="-228600" rtl="0">
              <a:spcBef>
                <a:spcPts val="0"/>
              </a:spcBef>
              <a:buChar char="-"/>
            </a:pPr>
            <a:r>
              <a:rPr lang="en"/>
              <a:t>Is non complient with current heuristiks for system/data modeling (we’ll have to redefine this at one point)</a:t>
            </a:r>
          </a:p>
          <a:p>
            <a:pPr marL="0" lvl="0" indent="0" rtl="0">
              <a:spcBef>
                <a:spcPts val="0"/>
              </a:spcBef>
              <a:buNone/>
            </a:pPr>
            <a:endParaRPr/>
          </a:p>
          <a:p>
            <a:pPr marL="457200" lvl="0" indent="-228600" rtl="0">
              <a:spcBef>
                <a:spcPts val="0"/>
              </a:spcBef>
              <a:buChar char="-"/>
            </a:pPr>
            <a:r>
              <a:rPr lang="en"/>
              <a:t>IPLD is an acyclic directed graph. Meaning that there can be nodes that might be difficult to discover and reason about for machines, if they just see partial snapshots of the complete data set. Fancy engineering can solve this.</a:t>
            </a:r>
          </a:p>
          <a:p>
            <a:pPr lvl="0" rtl="0">
              <a:spcBef>
                <a:spcPts val="0"/>
              </a:spcBef>
              <a:buNone/>
            </a:pPr>
            <a:endParaRPr/>
          </a:p>
          <a:p>
            <a:pPr marL="457200" lvl="0" indent="-228600" rtl="0">
              <a:spcBef>
                <a:spcPts val="0"/>
              </a:spcBef>
              <a:buChar char="-"/>
            </a:pPr>
            <a:r>
              <a:rPr lang="en"/>
              <a:t>Another challenge is ILP and IPLD. They have overlaping functionality (for example their linking). We believe it’s feasible and powerful to combine the efforts!</a:t>
            </a:r>
          </a:p>
          <a:p>
            <a:pPr lvl="0" rtl="0">
              <a:spcBef>
                <a:spcPts val="0"/>
              </a:spcBef>
              <a:buNone/>
            </a:pPr>
            <a:endParaRPr/>
          </a:p>
          <a:p>
            <a:pPr marL="457200" lvl="0" indent="-228600">
              <a:spcBef>
                <a:spcPts val="0"/>
              </a:spcBef>
              <a:buChar char="-"/>
            </a:pPr>
            <a:r>
              <a:rPr lang="en"/>
              <a:t>Identity is currently the biggest question mark. The question is: is there an open and free Identity management protocol COALA IP could use?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7" name="Shape 6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With IPLD, we open the COALA IP protocol up to all players that currently use it. Some really nice interplays could and will exist with:</a:t>
            </a:r>
            <a:br>
              <a:rPr lang="en"/>
            </a:br>
            <a:endParaRPr lang="en"/>
          </a:p>
          <a:p>
            <a:pPr marL="457200" lvl="0" indent="-228600" rtl="0">
              <a:spcBef>
                <a:spcPts val="0"/>
              </a:spcBef>
              <a:buChar char="-"/>
            </a:pPr>
            <a:r>
              <a:rPr lang="en"/>
              <a:t>Mediachain</a:t>
            </a:r>
          </a:p>
          <a:p>
            <a:pPr marL="457200" lvl="0" indent="-228600" rtl="0">
              <a:spcBef>
                <a:spcPts val="0"/>
              </a:spcBef>
              <a:buChar char="-"/>
            </a:pPr>
            <a:r>
              <a:rPr lang="en"/>
              <a:t>IPFS</a:t>
            </a:r>
          </a:p>
          <a:p>
            <a:pPr marL="457200" lvl="0" indent="-228600" rtl="0">
              <a:spcBef>
                <a:spcPts val="0"/>
              </a:spcBef>
              <a:buChar char="-"/>
            </a:pPr>
            <a:r>
              <a:rPr lang="en"/>
              <a:t>BigchainDB (also here, yes)</a:t>
            </a:r>
          </a:p>
          <a:p>
            <a:pPr marL="457200" lvl="0" indent="-228600" rtl="0">
              <a:spcBef>
                <a:spcPts val="0"/>
              </a:spcBef>
              <a:buChar char="-"/>
            </a:pPr>
            <a:r>
              <a:rPr lang="en"/>
              <a:t>Every other ledger that decides to implement IPLD :)</a:t>
            </a:r>
          </a:p>
          <a:p>
            <a:pPr lvl="0" rtl="0">
              <a:spcBef>
                <a:spcPts val="0"/>
              </a:spcBef>
              <a:buNone/>
            </a:pPr>
            <a:endParaRPr/>
          </a:p>
          <a:p>
            <a:pPr lvl="0" rtl="0">
              <a:spcBef>
                <a:spcPts val="0"/>
              </a:spcBef>
              <a:buNone/>
            </a:pPr>
            <a:r>
              <a:rPr lang="en"/>
              <a:t>With ILP, we’re opening us up to all transactional ledgers that support it:</a:t>
            </a:r>
          </a:p>
          <a:p>
            <a:pPr lvl="0" rtl="0">
              <a:spcBef>
                <a:spcPts val="0"/>
              </a:spcBef>
              <a:buNone/>
            </a:pPr>
            <a:endParaRPr/>
          </a:p>
          <a:p>
            <a:pPr marL="457200" lvl="0" indent="-228600" rtl="0">
              <a:spcBef>
                <a:spcPts val="0"/>
              </a:spcBef>
              <a:buChar char="-"/>
            </a:pPr>
            <a:r>
              <a:rPr lang="en"/>
              <a:t>BigchainDB</a:t>
            </a:r>
          </a:p>
          <a:p>
            <a:pPr marL="457200" lvl="0" indent="-228600" rtl="0">
              <a:spcBef>
                <a:spcPts val="0"/>
              </a:spcBef>
              <a:buChar char="-"/>
            </a:pPr>
            <a:r>
              <a:rPr lang="en"/>
              <a:t>Ripple</a:t>
            </a:r>
          </a:p>
          <a:p>
            <a:pPr marL="457200" lvl="0" indent="-228600" rtl="0">
              <a:spcBef>
                <a:spcPts val="0"/>
              </a:spcBef>
              <a:buChar char="-"/>
            </a:pPr>
            <a:r>
              <a:rPr lang="en"/>
              <a:t>+ potentially all Cryptocurrencies that are using it</a:t>
            </a:r>
          </a:p>
          <a:p>
            <a:pPr lvl="0" rtl="0">
              <a:spcBef>
                <a:spcPts val="0"/>
              </a:spcBef>
              <a:buNone/>
            </a:pPr>
            <a:endParaRPr/>
          </a:p>
          <a:p>
            <a:pPr lvl="0" rtl="0">
              <a:spcBef>
                <a:spcPts val="0"/>
              </a:spcBef>
              <a:buNone/>
            </a:pPr>
            <a:r>
              <a:rPr lang="en"/>
              <a:t>⇒ Exciting times ahead, just think about it: Trading a license against bitcoins 100% trustless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Shape 7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By using a RDF-based data structure we’re opening up the process to the define the data structure to everyone :)</a:t>
            </a:r>
          </a:p>
          <a:p>
            <a:pPr lvl="0">
              <a:spcBef>
                <a:spcPts val="0"/>
              </a:spcBef>
              <a:buNone/>
            </a:pPr>
            <a:endParaRPr/>
          </a:p>
          <a:p>
            <a:pPr marL="457200" lvl="0" indent="-228600" rtl="0">
              <a:spcBef>
                <a:spcPts val="0"/>
              </a:spcBef>
              <a:buChar char="-"/>
            </a:pPr>
            <a:r>
              <a:rPr lang="en"/>
              <a:t>With ascribe we saw that many users had specific needs for how their creations should be stored on a blockchain:</a:t>
            </a:r>
          </a:p>
          <a:p>
            <a:pPr marL="914400" lvl="1" indent="-228600" rtl="0">
              <a:spcBef>
                <a:spcPts val="0"/>
              </a:spcBef>
              <a:buChar char="-"/>
            </a:pPr>
            <a:r>
              <a:rPr lang="en"/>
              <a:t>Compare a book with a photography: In terms of meta data they’re extermely different!</a:t>
            </a:r>
          </a:p>
          <a:p>
            <a:pPr lvl="0" rtl="0">
              <a:spcBef>
                <a:spcPts val="0"/>
              </a:spcBef>
              <a:buNone/>
            </a:pPr>
            <a:endParaRPr/>
          </a:p>
          <a:p>
            <a:pPr lvl="0" rtl="0">
              <a:spcBef>
                <a:spcPts val="0"/>
              </a:spcBef>
              <a:buNone/>
            </a:pPr>
            <a:r>
              <a:rPr lang="en"/>
              <a:t>Using the Interledger protocol we’ll always be able to onboard new ledgers:</a:t>
            </a:r>
          </a:p>
          <a:p>
            <a:pPr lvl="0" rtl="0">
              <a:spcBef>
                <a:spcPts val="0"/>
              </a:spcBef>
              <a:buNone/>
            </a:pPr>
            <a:endParaRPr/>
          </a:p>
          <a:p>
            <a:pPr marL="457200" lvl="0" indent="-228600">
              <a:spcBef>
                <a:spcPts val="0"/>
              </a:spcBef>
              <a:buChar char="-"/>
            </a:pPr>
            <a:r>
              <a:rPr lang="en"/>
              <a:t>Imagine an internet in which you could trade every ledger-based asset with one another. A concert ticket against a a license for using a car for a day. Yep, that is in fact a posibility!</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9" name="Shape 7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SPOOL was machine readable, but for humans quite difficult to understand. Now we simply have JSON and linked entities. The data structure could hence literally explored by just clicking links. Just like the web</a:t>
            </a:r>
          </a:p>
          <a:p>
            <a:pPr lvl="0" rtl="0">
              <a:spcBef>
                <a:spcPts val="0"/>
              </a:spcBef>
              <a:buNone/>
            </a:pPr>
            <a:endParaRPr/>
          </a:p>
          <a:p>
            <a:pPr marL="457200" lvl="0" indent="-228600" rtl="0">
              <a:spcBef>
                <a:spcPts val="0"/>
              </a:spcBef>
              <a:buChar char="-"/>
            </a:pPr>
            <a:r>
              <a:rPr lang="en"/>
              <a:t>In connection to that, COALA IP creates basically a linked data structure that is explorable by crawlers and generic linked data applications</a:t>
            </a:r>
          </a:p>
          <a:p>
            <a:pPr lvl="0" rtl="0">
              <a:spcBef>
                <a:spcPts val="0"/>
              </a:spcBef>
              <a:buNone/>
            </a:pPr>
            <a:endParaRPr/>
          </a:p>
          <a:p>
            <a:pPr lv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0" name="Shape 7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Organizational things have not been taken care of yet, but they’ll be very soon!</a:t>
            </a:r>
          </a:p>
          <a:p>
            <a:pPr lvl="0">
              <a:spcBef>
                <a:spcPts val="0"/>
              </a:spcBef>
              <a:buNone/>
            </a:pPr>
            <a:endParaRPr/>
          </a:p>
          <a:p>
            <a:pPr lvl="0">
              <a:spcBef>
                <a:spcPts val="0"/>
              </a:spcBef>
              <a:buNone/>
            </a:pPr>
            <a:r>
              <a:rPr lang="en"/>
              <a:t>For now: send us emails: </a:t>
            </a:r>
            <a:r>
              <a:rPr lang="en" u="sng">
                <a:solidFill>
                  <a:schemeClr val="hlink"/>
                </a:solidFill>
                <a:hlinkClick r:id="rId3"/>
              </a:rPr>
              <a:t>trent@bigchaindb.com</a:t>
            </a:r>
            <a:r>
              <a:rPr lang="en"/>
              <a:t>, tim@bigchaindb.com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The four documents described were mostly used in the specification</a:t>
            </a:r>
          </a:p>
          <a:p>
            <a:pPr marL="914400" lvl="1" indent="-228600" rtl="0">
              <a:spcBef>
                <a:spcPts val="0"/>
              </a:spcBef>
              <a:buChar char="-"/>
            </a:pPr>
            <a:r>
              <a:rPr lang="en"/>
              <a:t>Mainly the LCC RRM was considered, as it features proper data models for digital licensing</a:t>
            </a:r>
          </a:p>
          <a:p>
            <a:pPr marL="914400" lvl="1" indent="-228600" rtl="0">
              <a:spcBef>
                <a:spcPts val="0"/>
              </a:spcBef>
              <a:buChar char="-"/>
            </a:pPr>
            <a:r>
              <a:rPr lang="en"/>
              <a:t>The LCC EM was discarded as it was just a base/meta model. As a replacement RDF was used (fairly similar)</a:t>
            </a:r>
          </a:p>
          <a:p>
            <a:pPr marL="457200" lvl="0" indent="-228600" rtl="0">
              <a:spcBef>
                <a:spcPts val="0"/>
              </a:spcBef>
              <a:buChar char="-"/>
            </a:pPr>
            <a:r>
              <a:rPr lang="en"/>
              <a:t>As the conclusion says: they were all written in an </a:t>
            </a:r>
            <a:r>
              <a:rPr lang="en" b="1"/>
              <a:t>implementation-agnostic</a:t>
            </a:r>
            <a:r>
              <a:rPr lang="en"/>
              <a:t> style (meaning they are unopinionated about technologies)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57" name="Shape 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60" name="Shape 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9" name="Shape 6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6" name="Shape 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79" name="Shape 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2" name="Shape 82"/>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88" name="Shape 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91" name="Shape 91"/>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2" name="Shape 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mp; Subtitle">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66750" y="862012"/>
            <a:ext cx="7810500" cy="17430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2pPr>
            <a:lvl3pPr marL="0" marR="0" lvl="2" indent="1905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3pPr>
            <a:lvl4pPr marL="0" marR="0" lvl="3" indent="2794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4pPr>
            <a:lvl5pPr marL="0" marR="0" lvl="4" indent="3810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5pPr>
            <a:lvl6pPr marL="0" marR="0" lvl="5" indent="4826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6pPr>
            <a:lvl7pPr marL="0" marR="0" lvl="6" indent="5715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7pPr>
            <a:lvl8pPr marL="0" marR="0" lvl="7" indent="6604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8pPr>
            <a:lvl9pPr marL="0" marR="0" lvl="8" indent="762000" algn="ctr" rtl="0">
              <a:lnSpc>
                <a:spcPct val="100000"/>
              </a:lnSpc>
              <a:spcBef>
                <a:spcPts val="0"/>
              </a:spcBef>
              <a:spcAft>
                <a:spcPts val="0"/>
              </a:spcAft>
              <a:buClr>
                <a:srgbClr val="FFFFFF"/>
              </a:buClr>
              <a:buFont typeface="Helvetica Neue"/>
              <a:buNone/>
              <a:defRPr sz="4700" b="0" i="0" u="none" strike="noStrike" cap="none">
                <a:solidFill>
                  <a:srgbClr val="FFFFFF"/>
                </a:solidFill>
                <a:latin typeface="Helvetica Neue"/>
                <a:ea typeface="Helvetica Neue"/>
                <a:cs typeface="Helvetica Neue"/>
                <a:sym typeface="Helvetica Neue"/>
              </a:defRPr>
            </a:lvl9pPr>
          </a:lstStyle>
          <a:p>
            <a:endParaRPr/>
          </a:p>
        </p:txBody>
      </p:sp>
      <p:sp>
        <p:nvSpPr>
          <p:cNvPr id="97" name="Shape 97"/>
          <p:cNvSpPr txBox="1">
            <a:spLocks noGrp="1"/>
          </p:cNvSpPr>
          <p:nvPr>
            <p:ph type="body" idx="1"/>
          </p:nvPr>
        </p:nvSpPr>
        <p:spPr>
          <a:xfrm>
            <a:off x="666750" y="2652712"/>
            <a:ext cx="7810500" cy="59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D82259"/>
              </a:buClr>
              <a:buFont typeface="Arial"/>
              <a:buNone/>
              <a:defRPr sz="2000" b="0" i="0" u="none" strike="noStrike" cap="none">
                <a:solidFill>
                  <a:srgbClr val="D82259"/>
                </a:solidFill>
                <a:latin typeface="Arial"/>
                <a:ea typeface="Arial"/>
                <a:cs typeface="Arial"/>
                <a:sym typeface="Arial"/>
              </a:defRPr>
            </a:lvl1pPr>
            <a:lvl2pPr marL="0" marR="0" lvl="1" indent="88900" algn="ctr" rtl="0">
              <a:lnSpc>
                <a:spcPct val="100000"/>
              </a:lnSpc>
              <a:spcBef>
                <a:spcPts val="0"/>
              </a:spcBef>
              <a:spcAft>
                <a:spcPts val="0"/>
              </a:spcAft>
              <a:buClr>
                <a:srgbClr val="D82259"/>
              </a:buClr>
              <a:buFont typeface="Arial"/>
              <a:buNone/>
              <a:defRPr sz="2000" b="0" i="0" u="none" strike="noStrike" cap="none">
                <a:solidFill>
                  <a:srgbClr val="D82259"/>
                </a:solidFill>
                <a:latin typeface="Arial"/>
                <a:ea typeface="Arial"/>
                <a:cs typeface="Arial"/>
                <a:sym typeface="Arial"/>
              </a:defRPr>
            </a:lvl2pPr>
            <a:lvl3pPr marL="0" marR="0" lvl="2" indent="190500" algn="ctr" rtl="0">
              <a:lnSpc>
                <a:spcPct val="100000"/>
              </a:lnSpc>
              <a:spcBef>
                <a:spcPts val="0"/>
              </a:spcBef>
              <a:spcAft>
                <a:spcPts val="0"/>
              </a:spcAft>
              <a:buClr>
                <a:srgbClr val="D82259"/>
              </a:buClr>
              <a:buFont typeface="Arial"/>
              <a:buNone/>
              <a:defRPr sz="2000" b="0" i="0" u="none" strike="noStrike" cap="none">
                <a:solidFill>
                  <a:srgbClr val="D82259"/>
                </a:solidFill>
                <a:latin typeface="Arial"/>
                <a:ea typeface="Arial"/>
                <a:cs typeface="Arial"/>
                <a:sym typeface="Arial"/>
              </a:defRPr>
            </a:lvl3pPr>
            <a:lvl4pPr marL="0" marR="0" lvl="3" indent="279400" algn="ctr" rtl="0">
              <a:lnSpc>
                <a:spcPct val="100000"/>
              </a:lnSpc>
              <a:spcBef>
                <a:spcPts val="0"/>
              </a:spcBef>
              <a:spcAft>
                <a:spcPts val="0"/>
              </a:spcAft>
              <a:buClr>
                <a:srgbClr val="D82259"/>
              </a:buClr>
              <a:buFont typeface="Arial"/>
              <a:buNone/>
              <a:defRPr sz="2000" b="0" i="0" u="none" strike="noStrike" cap="none">
                <a:solidFill>
                  <a:srgbClr val="D82259"/>
                </a:solidFill>
                <a:latin typeface="Arial"/>
                <a:ea typeface="Arial"/>
                <a:cs typeface="Arial"/>
                <a:sym typeface="Arial"/>
              </a:defRPr>
            </a:lvl4pPr>
            <a:lvl5pPr marL="0" marR="0" lvl="4" indent="381000" algn="ctr" rtl="0">
              <a:lnSpc>
                <a:spcPct val="100000"/>
              </a:lnSpc>
              <a:spcBef>
                <a:spcPts val="0"/>
              </a:spcBef>
              <a:spcAft>
                <a:spcPts val="0"/>
              </a:spcAft>
              <a:buClr>
                <a:srgbClr val="D82259"/>
              </a:buClr>
              <a:buFont typeface="Arial"/>
              <a:buNone/>
              <a:defRPr sz="2000" b="0" i="0" u="none" strike="noStrike" cap="none">
                <a:solidFill>
                  <a:srgbClr val="D82259"/>
                </a:solidFill>
                <a:latin typeface="Arial"/>
                <a:ea typeface="Arial"/>
                <a:cs typeface="Arial"/>
                <a:sym typeface="Arial"/>
              </a:defRPr>
            </a:lvl5pPr>
            <a:lvl6pPr marL="1587500" marR="0" lvl="5"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6pPr>
            <a:lvl7pPr marL="1854200" marR="0" lvl="6"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7pPr>
            <a:lvl8pPr marL="2120900" marR="0" lvl="7"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8pPr>
            <a:lvl9pPr marL="2374900" marR="0" lvl="8"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4484636" y="4905375"/>
            <a:ext cx="170100" cy="176100"/>
          </a:xfrm>
          <a:prstGeom prst="rect">
            <a:avLst/>
          </a:prstGeom>
          <a:noFill/>
          <a:ln>
            <a:noFill/>
          </a:ln>
        </p:spPr>
        <p:txBody>
          <a:bodyPr lIns="21175" tIns="21175" rIns="21175" bIns="21175"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 sz="1000" b="0" i="0" u="none" strike="noStrike" cap="none">
                <a:solidFill>
                  <a:srgbClr val="FFFFFF"/>
                </a:solidFill>
                <a:latin typeface="Helvetica Neue"/>
                <a:ea typeface="Helvetica Neue"/>
                <a:cs typeface="Helvetica Neue"/>
                <a:sym typeface="Helvetica Neue"/>
              </a:rPr>
              <a:t>‹#›</a:t>
            </a:fld>
            <a:endParaRPr lang="en" sz="10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1">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4484636" y="4905375"/>
            <a:ext cx="170100" cy="176100"/>
          </a:xfrm>
          <a:prstGeom prst="rect">
            <a:avLst/>
          </a:prstGeom>
          <a:noFill/>
          <a:ln>
            <a:noFill/>
          </a:ln>
        </p:spPr>
        <p:txBody>
          <a:bodyPr lIns="21175" tIns="21175" rIns="21175" bIns="21175"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 sz="1000" b="0" i="0" u="none" strike="noStrike" cap="none">
                <a:solidFill>
                  <a:srgbClr val="FFFFFF"/>
                </a:solidFill>
                <a:latin typeface="Helvetica Neue"/>
                <a:ea typeface="Helvetica Neue"/>
                <a:cs typeface="Helvetica Neue"/>
                <a:sym typeface="Helvetica Neue"/>
              </a:rPr>
              <a:t>‹#›</a:t>
            </a:fld>
            <a:endParaRPr lang="en" sz="10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895350" y="3357562"/>
            <a:ext cx="7358100" cy="257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1600" b="0" i="1" u="none" strike="noStrike" cap="none">
                <a:solidFill>
                  <a:srgbClr val="000000"/>
                </a:solidFill>
                <a:latin typeface="Helvetica Neue"/>
                <a:ea typeface="Helvetica Neue"/>
                <a:cs typeface="Helvetica Neue"/>
                <a:sym typeface="Helvetica Neue"/>
              </a:defRPr>
            </a:lvl1pPr>
            <a:lvl2pPr marL="533400" marR="0" lvl="1"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2pPr>
            <a:lvl3pPr marL="787400" marR="0" lvl="2"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3pPr>
            <a:lvl4pPr marL="1054100" marR="0" lvl="3"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4pPr>
            <a:lvl5pPr marL="1320800" marR="0" lvl="4"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5pPr>
            <a:lvl6pPr marL="1587500" marR="0" lvl="5"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6pPr>
            <a:lvl7pPr marL="1854200" marR="0" lvl="6"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7pPr>
            <a:lvl8pPr marL="2120900" marR="0" lvl="7"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8pPr>
            <a:lvl9pPr marL="2374900" marR="0" lvl="8"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895350" y="2245518"/>
            <a:ext cx="7358100" cy="376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2200" b="0" i="0" u="none" strike="noStrike" cap="none">
                <a:solidFill>
                  <a:srgbClr val="000000"/>
                </a:solidFill>
                <a:latin typeface="Arial"/>
                <a:ea typeface="Arial"/>
                <a:cs typeface="Arial"/>
                <a:sym typeface="Arial"/>
              </a:defRPr>
            </a:lvl1pPr>
            <a:lvl2pPr marL="533400" marR="0" lvl="1"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2pPr>
            <a:lvl3pPr marL="787400" marR="0" lvl="2"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3pPr>
            <a:lvl4pPr marL="1054100" marR="0" lvl="3"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4pPr>
            <a:lvl5pPr marL="1320800" marR="0" lvl="4"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5pPr>
            <a:lvl6pPr marL="1587500" marR="0" lvl="5"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6pPr>
            <a:lvl7pPr marL="1854200" marR="0" lvl="6"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7pPr>
            <a:lvl8pPr marL="2120900" marR="0" lvl="7" indent="-1651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8pPr>
            <a:lvl9pPr marL="2374900" marR="0" lvl="8" indent="-152400" algn="l" rtl="0">
              <a:lnSpc>
                <a:spcPct val="100000"/>
              </a:lnSpc>
              <a:spcBef>
                <a:spcPts val="2500"/>
              </a:spcBef>
              <a:spcAft>
                <a:spcPts val="0"/>
              </a:spcAft>
              <a:buClr>
                <a:srgbClr val="2F294D"/>
              </a:buClr>
              <a:buSzPct val="72727"/>
              <a:buFont typeface="Arial"/>
              <a:buChar char="•"/>
              <a:defRPr sz="2200" b="0" i="0" u="none" strike="noStrike" cap="none">
                <a:solidFill>
                  <a:srgbClr val="2F294D"/>
                </a:solidFill>
                <a:latin typeface="Arial"/>
                <a:ea typeface="Arial"/>
                <a:cs typeface="Arial"/>
                <a:sym typeface="Arial"/>
              </a:defRPr>
            </a:lvl9pPr>
          </a:lstStyle>
          <a:p>
            <a:endParaRPr/>
          </a:p>
        </p:txBody>
      </p:sp>
      <p:sp>
        <p:nvSpPr>
          <p:cNvPr id="104" name="Shape 104"/>
          <p:cNvSpPr txBox="1">
            <a:spLocks noGrp="1"/>
          </p:cNvSpPr>
          <p:nvPr>
            <p:ph type="sldNum" idx="12"/>
          </p:nvPr>
        </p:nvSpPr>
        <p:spPr>
          <a:xfrm>
            <a:off x="4484636" y="4905375"/>
            <a:ext cx="170100" cy="176100"/>
          </a:xfrm>
          <a:prstGeom prst="rect">
            <a:avLst/>
          </a:prstGeom>
          <a:noFill/>
          <a:ln>
            <a:noFill/>
          </a:ln>
        </p:spPr>
        <p:txBody>
          <a:bodyPr lIns="21175" tIns="21175" rIns="21175" bIns="21175"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 sz="1000" b="0" i="0" u="none" strike="noStrike" cap="none">
                <a:solidFill>
                  <a:srgbClr val="FFFFFF"/>
                </a:solidFill>
                <a:latin typeface="Helvetica Neue"/>
                <a:ea typeface="Helvetica Neue"/>
                <a:cs typeface="Helvetica Neue"/>
                <a:sym typeface="Helvetica Neue"/>
              </a:rPr>
              <a:t>‹#›</a:t>
            </a:fld>
            <a:endParaRPr lang="en" sz="10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6989" y="204927"/>
            <a:ext cx="8228700" cy="858600"/>
          </a:xfrm>
          <a:prstGeom prst="rect">
            <a:avLst/>
          </a:prstGeom>
          <a:noFill/>
          <a:ln>
            <a:noFill/>
          </a:ln>
        </p:spPr>
        <p:txBody>
          <a:bodyPr lIns="91425" tIns="91425" rIns="91425" bIns="91425" anchor="ctr" anchorCtr="0"/>
          <a:lstStyle>
            <a:lvl1pPr marL="0" marR="0" lvl="0" indent="0" algn="l" rtl="0">
              <a:spcBef>
                <a:spcPts val="0"/>
              </a:spcBef>
              <a:buNone/>
              <a:defRPr sz="1600" b="0" i="0" u="none" strike="noStrike" cap="none"/>
            </a:lvl1pPr>
            <a:lvl2pPr marL="0" marR="0" lvl="1" indent="0" algn="l" rtl="0">
              <a:spcBef>
                <a:spcPts val="0"/>
              </a:spcBef>
              <a:buNone/>
              <a:defRPr sz="1600" b="0" i="0" u="none" strike="noStrike" cap="none"/>
            </a:lvl2pPr>
            <a:lvl3pPr marL="0" marR="0" lvl="2" indent="0" algn="l" rtl="0">
              <a:spcBef>
                <a:spcPts val="0"/>
              </a:spcBef>
              <a:buNone/>
              <a:defRPr sz="1600" b="0" i="0" u="none" strike="noStrike" cap="none"/>
            </a:lvl3pPr>
            <a:lvl4pPr marL="0" marR="0" lvl="3" indent="0" algn="l" rtl="0">
              <a:spcBef>
                <a:spcPts val="0"/>
              </a:spcBef>
              <a:buNone/>
              <a:defRPr sz="1600" b="0" i="0" u="none" strike="noStrike" cap="none"/>
            </a:lvl4pPr>
            <a:lvl5pPr marL="0" marR="0" lvl="4" indent="0" algn="l" rtl="0">
              <a:spcBef>
                <a:spcPts val="0"/>
              </a:spcBef>
              <a:buNone/>
              <a:defRPr sz="1600" b="0" i="0" u="none" strike="noStrike" cap="none"/>
            </a:lvl5pPr>
            <a:lvl6pPr marL="0" marR="0" lvl="5" indent="0" algn="l" rtl="0">
              <a:spcBef>
                <a:spcPts val="0"/>
              </a:spcBef>
              <a:buNone/>
              <a:defRPr sz="1600" b="0" i="0" u="none" strike="noStrike" cap="none"/>
            </a:lvl6pPr>
            <a:lvl7pPr marL="0" marR="0" lvl="6" indent="0" algn="l" rtl="0">
              <a:spcBef>
                <a:spcPts val="0"/>
              </a:spcBef>
              <a:buNone/>
              <a:defRPr sz="1600" b="0" i="0" u="none" strike="noStrike" cap="none"/>
            </a:lvl7pPr>
            <a:lvl8pPr marL="0" marR="0" lvl="7" indent="0" algn="l" rtl="0">
              <a:spcBef>
                <a:spcPts val="0"/>
              </a:spcBef>
              <a:buNone/>
              <a:defRPr sz="1600" b="0" i="0" u="none" strike="noStrike" cap="none"/>
            </a:lvl8pPr>
            <a:lvl9pPr marL="0" marR="0" lvl="8" indent="0" algn="l" rtl="0">
              <a:spcBef>
                <a:spcPts val="0"/>
              </a:spcBef>
              <a:buNone/>
              <a:defRPr sz="1600" b="0" i="0" u="none" strike="noStrike" cap="none"/>
            </a:lvl9pPr>
          </a:lstStyle>
          <a:p>
            <a:endParaRPr/>
          </a:p>
        </p:txBody>
      </p:sp>
      <p:sp>
        <p:nvSpPr>
          <p:cNvPr id="107" name="Shape 107"/>
          <p:cNvSpPr txBox="1">
            <a:spLocks noGrp="1"/>
          </p:cNvSpPr>
          <p:nvPr>
            <p:ph type="body" idx="1"/>
          </p:nvPr>
        </p:nvSpPr>
        <p:spPr>
          <a:xfrm>
            <a:off x="456989" y="1203370"/>
            <a:ext cx="8228700" cy="2982600"/>
          </a:xfrm>
          <a:prstGeom prst="rect">
            <a:avLst/>
          </a:prstGeom>
          <a:noFill/>
          <a:ln>
            <a:noFill/>
          </a:ln>
        </p:spPr>
        <p:txBody>
          <a:bodyPr lIns="91425" tIns="91425" rIns="91425" bIns="91425" anchor="t" anchorCtr="0"/>
          <a:lstStyle>
            <a:lvl1pPr marL="0" marR="0" lvl="0" indent="0" algn="l" rtl="0">
              <a:spcBef>
                <a:spcPts val="0"/>
              </a:spcBef>
              <a:buNone/>
              <a:defRPr sz="1600" b="0" i="0" u="none" strike="noStrike" cap="none"/>
            </a:lvl1pPr>
            <a:lvl2pPr marL="419100" marR="0" lvl="1" indent="0" algn="l" rtl="0">
              <a:spcBef>
                <a:spcPts val="0"/>
              </a:spcBef>
              <a:buNone/>
              <a:defRPr sz="1600" b="0" i="0" u="none" strike="noStrike" cap="none"/>
            </a:lvl2pPr>
            <a:lvl3pPr marL="825500" marR="0" lvl="2" indent="0" algn="l" rtl="0">
              <a:spcBef>
                <a:spcPts val="0"/>
              </a:spcBef>
              <a:buNone/>
              <a:defRPr sz="1600" b="0" i="0" u="none" strike="noStrike" cap="none"/>
            </a:lvl3pPr>
            <a:lvl4pPr marL="1244600" marR="0" lvl="3" indent="0" algn="l" rtl="0">
              <a:spcBef>
                <a:spcPts val="0"/>
              </a:spcBef>
              <a:buNone/>
              <a:defRPr sz="1600" b="0" i="0" u="none" strike="noStrike" cap="none"/>
            </a:lvl4pPr>
            <a:lvl5pPr marL="1663700" marR="0" lvl="4" indent="0" algn="l" rtl="0">
              <a:spcBef>
                <a:spcPts val="0"/>
              </a:spcBef>
              <a:buNone/>
              <a:defRPr sz="1600" b="0" i="0" u="none" strike="noStrike" cap="none"/>
            </a:lvl5pPr>
            <a:lvl6pPr marL="2070100" marR="0" lvl="5" indent="0" algn="l" rtl="0">
              <a:spcBef>
                <a:spcPts val="0"/>
              </a:spcBef>
              <a:buNone/>
              <a:defRPr sz="1600" b="0" i="0" u="none" strike="noStrike" cap="none"/>
            </a:lvl6pPr>
            <a:lvl7pPr marL="2489200" marR="0" lvl="6" indent="0" algn="l" rtl="0">
              <a:spcBef>
                <a:spcPts val="0"/>
              </a:spcBef>
              <a:buNone/>
              <a:defRPr sz="1600" b="0" i="0" u="none" strike="noStrike" cap="none"/>
            </a:lvl7pPr>
            <a:lvl8pPr marL="2908300" marR="0" lvl="7" indent="0" algn="l" rtl="0">
              <a:spcBef>
                <a:spcPts val="0"/>
              </a:spcBef>
              <a:buNone/>
              <a:defRPr sz="1600" b="0" i="0" u="none" strike="noStrike" cap="none"/>
            </a:lvl8pPr>
            <a:lvl9pPr marL="3314700" marR="0" lvl="8" indent="0" algn="l" rtl="0">
              <a:spcBef>
                <a:spcPts val="0"/>
              </a:spcBef>
              <a:buNone/>
              <a:defRPr sz="1600" b="0" i="0" u="none" strike="noStrike" cap="none"/>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Subtitle 1">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66750" y="862012"/>
            <a:ext cx="7810500" cy="17430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5pPr>
            <a:lvl6pPr marL="0" marR="0" lvl="5"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6pPr>
            <a:lvl7pPr marL="0" marR="0" lvl="6"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7pPr>
            <a:lvl8pPr marL="0" marR="0" lvl="7"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8pPr>
            <a:lvl9pPr marL="0" marR="0" lvl="8" indent="0" algn="ctr" rtl="0">
              <a:lnSpc>
                <a:spcPct val="100000"/>
              </a:lnSpc>
              <a:spcBef>
                <a:spcPts val="0"/>
              </a:spcBef>
              <a:spcAft>
                <a:spcPts val="0"/>
              </a:spcAft>
              <a:buClr>
                <a:srgbClr val="FFFFFF"/>
              </a:buClr>
              <a:buFont typeface="Carme"/>
              <a:buNone/>
              <a:defRPr sz="4700" b="0" i="0" u="none" strike="noStrike" cap="none">
                <a:solidFill>
                  <a:srgbClr val="FFFFFF"/>
                </a:solidFill>
                <a:latin typeface="Carme"/>
                <a:ea typeface="Carme"/>
                <a:cs typeface="Carme"/>
                <a:sym typeface="Carme"/>
              </a:defRPr>
            </a:lvl9pPr>
          </a:lstStyle>
          <a:p>
            <a:endParaRPr/>
          </a:p>
        </p:txBody>
      </p:sp>
      <p:sp>
        <p:nvSpPr>
          <p:cNvPr id="110" name="Shape 110"/>
          <p:cNvSpPr txBox="1">
            <a:spLocks noGrp="1"/>
          </p:cNvSpPr>
          <p:nvPr>
            <p:ph type="body" idx="1"/>
          </p:nvPr>
        </p:nvSpPr>
        <p:spPr>
          <a:xfrm>
            <a:off x="666750" y="2652712"/>
            <a:ext cx="7810500" cy="59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FFFFFF"/>
              </a:buClr>
              <a:buFont typeface="Carme"/>
              <a:buNone/>
              <a:defRPr sz="18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Font typeface="Carme"/>
              <a:buNone/>
              <a:defRPr sz="18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Font typeface="Carme"/>
              <a:buNone/>
              <a:defRPr sz="18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Font typeface="Carme"/>
              <a:buNone/>
              <a:defRPr sz="18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Font typeface="Carme"/>
              <a:buNone/>
              <a:defRPr sz="1800" b="0" i="0" u="none" strike="noStrike" cap="none">
                <a:solidFill>
                  <a:srgbClr val="FFFFFF"/>
                </a:solidFill>
                <a:latin typeface="Carme"/>
                <a:ea typeface="Carme"/>
                <a:cs typeface="Carme"/>
                <a:sym typeface="Carme"/>
              </a:defRPr>
            </a:lvl5pPr>
            <a:lvl6pPr marL="1587500" marR="0" lvl="5" indent="-165100" algn="l" rtl="0">
              <a:lnSpc>
                <a:spcPct val="100000"/>
              </a:lnSpc>
              <a:spcBef>
                <a:spcPts val="2500"/>
              </a:spcBef>
              <a:spcAft>
                <a:spcPts val="0"/>
              </a:spcAft>
              <a:buClr>
                <a:srgbClr val="FFFFFF"/>
              </a:buClr>
              <a:buSzPct val="72727"/>
              <a:buFont typeface="Carme"/>
              <a:buChar char="•"/>
              <a:defRPr sz="2200" b="0" i="0" u="none" strike="noStrike" cap="none">
                <a:solidFill>
                  <a:srgbClr val="FFFFFF"/>
                </a:solidFill>
                <a:latin typeface="Carme"/>
                <a:ea typeface="Carme"/>
                <a:cs typeface="Carme"/>
                <a:sym typeface="Carme"/>
              </a:defRPr>
            </a:lvl6pPr>
            <a:lvl7pPr marL="1854200" marR="0" lvl="6" indent="-165100" algn="l" rtl="0">
              <a:lnSpc>
                <a:spcPct val="100000"/>
              </a:lnSpc>
              <a:spcBef>
                <a:spcPts val="2500"/>
              </a:spcBef>
              <a:spcAft>
                <a:spcPts val="0"/>
              </a:spcAft>
              <a:buClr>
                <a:srgbClr val="FFFFFF"/>
              </a:buClr>
              <a:buSzPct val="72727"/>
              <a:buFont typeface="Carme"/>
              <a:buChar char="•"/>
              <a:defRPr sz="2200" b="0" i="0" u="none" strike="noStrike" cap="none">
                <a:solidFill>
                  <a:srgbClr val="FFFFFF"/>
                </a:solidFill>
                <a:latin typeface="Carme"/>
                <a:ea typeface="Carme"/>
                <a:cs typeface="Carme"/>
                <a:sym typeface="Carme"/>
              </a:defRPr>
            </a:lvl7pPr>
            <a:lvl8pPr marL="2120900" marR="0" lvl="7" indent="-165100" algn="l" rtl="0">
              <a:lnSpc>
                <a:spcPct val="100000"/>
              </a:lnSpc>
              <a:spcBef>
                <a:spcPts val="2500"/>
              </a:spcBef>
              <a:spcAft>
                <a:spcPts val="0"/>
              </a:spcAft>
              <a:buClr>
                <a:srgbClr val="FFFFFF"/>
              </a:buClr>
              <a:buSzPct val="72727"/>
              <a:buFont typeface="Carme"/>
              <a:buChar char="•"/>
              <a:defRPr sz="2200" b="0" i="0" u="none" strike="noStrike" cap="none">
                <a:solidFill>
                  <a:srgbClr val="FFFFFF"/>
                </a:solidFill>
                <a:latin typeface="Carme"/>
                <a:ea typeface="Carme"/>
                <a:cs typeface="Carme"/>
                <a:sym typeface="Carme"/>
              </a:defRPr>
            </a:lvl8pPr>
            <a:lvl9pPr marL="2374900" marR="0" lvl="8" indent="-152400" algn="l" rtl="0">
              <a:lnSpc>
                <a:spcPct val="100000"/>
              </a:lnSpc>
              <a:spcBef>
                <a:spcPts val="2500"/>
              </a:spcBef>
              <a:spcAft>
                <a:spcPts val="0"/>
              </a:spcAft>
              <a:buClr>
                <a:srgbClr val="FFFFFF"/>
              </a:buClr>
              <a:buSzPct val="72727"/>
              <a:buFont typeface="Carme"/>
              <a:buChar char="•"/>
              <a:defRPr sz="2200" b="0" i="0" u="none" strike="noStrike" cap="none">
                <a:solidFill>
                  <a:srgbClr val="FFFFFF"/>
                </a:solidFill>
                <a:latin typeface="Carme"/>
                <a:ea typeface="Carme"/>
                <a:cs typeface="Carme"/>
                <a:sym typeface="Carme"/>
              </a:defRPr>
            </a:lvl9pPr>
          </a:lstStyle>
          <a:p>
            <a:endParaRPr/>
          </a:p>
        </p:txBody>
      </p:sp>
      <p:sp>
        <p:nvSpPr>
          <p:cNvPr id="111" name="Shape 111"/>
          <p:cNvSpPr txBox="1">
            <a:spLocks noGrp="1"/>
          </p:cNvSpPr>
          <p:nvPr>
            <p:ph type="sldNum" idx="12"/>
          </p:nvPr>
        </p:nvSpPr>
        <p:spPr>
          <a:xfrm>
            <a:off x="4482051" y="4905375"/>
            <a:ext cx="175200" cy="187200"/>
          </a:xfrm>
          <a:prstGeom prst="rect">
            <a:avLst/>
          </a:prstGeom>
          <a:noFill/>
          <a:ln>
            <a:noFill/>
          </a:ln>
        </p:spPr>
        <p:txBody>
          <a:bodyPr lIns="21175" tIns="21175" rIns="21175" bIns="21175" anchor="t" anchorCtr="0">
            <a:noAutofit/>
          </a:bodyPr>
          <a:lstStyle/>
          <a:p>
            <a:pPr marL="0" marR="0" lvl="0" indent="0" algn="ctr" rtl="0">
              <a:lnSpc>
                <a:spcPct val="100000"/>
              </a:lnSpc>
              <a:spcBef>
                <a:spcPts val="0"/>
              </a:spcBef>
              <a:spcAft>
                <a:spcPts val="0"/>
              </a:spcAft>
              <a:buClr>
                <a:srgbClr val="FFFFFF"/>
              </a:buClr>
              <a:buSzPct val="25000"/>
              <a:buFont typeface="Carme"/>
              <a:buNone/>
            </a:pPr>
            <a:fld id="{00000000-1234-1234-1234-123412341234}" type="slidenum">
              <a:rPr lang="en" sz="1000" b="0" i="0" u="none" strike="noStrike" cap="none">
                <a:solidFill>
                  <a:srgbClr val="FFFFFF"/>
                </a:solidFill>
                <a:latin typeface="Carme"/>
                <a:ea typeface="Carme"/>
                <a:cs typeface="Carme"/>
                <a:sym typeface="Carme"/>
              </a:rPr>
              <a:t>‹#›</a:t>
            </a:fld>
            <a:endParaRPr lang="en" sz="1000" b="0" i="0" u="none" strike="noStrike" cap="none">
              <a:solidFill>
                <a:srgbClr val="FFFFFF"/>
              </a:solidFill>
              <a:latin typeface="Carme"/>
              <a:ea typeface="Carme"/>
              <a:cs typeface="Carme"/>
              <a:sym typeface="Carm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sldNum" idx="12"/>
          </p:nvPr>
        </p:nvSpPr>
        <p:spPr>
          <a:xfrm>
            <a:off x="8556789" y="4749850"/>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6C6C6C"/>
              </a:buClr>
              <a:buSzPct val="25000"/>
              <a:buFont typeface="Open Sans"/>
              <a:buNone/>
            </a:pPr>
            <a:fld id="{00000000-1234-1234-1234-123412341234}" type="slidenum">
              <a:rPr lang="en" b="0" i="0" u="none" strike="noStrike" cap="none">
                <a:solidFill>
                  <a:srgbClr val="6C6C6C"/>
                </a:solidFill>
                <a:latin typeface="Open Sans"/>
                <a:ea typeface="Open Sans"/>
                <a:cs typeface="Open Sans"/>
                <a:sym typeface="Open Sans"/>
              </a:rPr>
              <a:t>‹#›</a:t>
            </a:fld>
            <a:endParaRPr lang="en" b="0" i="0" u="none" strike="noStrike" cap="none">
              <a:solidFill>
                <a:srgbClr val="6C6C6C"/>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subtitle with body">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lstStyle>
            <a:lvl1pPr lvl="0" rtl="0">
              <a:spcBef>
                <a:spcPts val="0"/>
              </a:spcBef>
              <a:buFont typeface="Open Sans"/>
              <a:buNone/>
              <a:defRPr/>
            </a:lvl1pPr>
            <a:lvl2pPr lvl="1" rtl="0">
              <a:spcBef>
                <a:spcPts val="0"/>
              </a:spcBef>
              <a:buFont typeface="Arial"/>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7" name="Shape 117"/>
          <p:cNvSpPr txBox="1">
            <a:spLocks noGrp="1"/>
          </p:cNvSpPr>
          <p:nvPr>
            <p:ph type="body" idx="1"/>
          </p:nvPr>
        </p:nvSpPr>
        <p:spPr>
          <a:xfrm>
            <a:off x="589825" y="1200150"/>
            <a:ext cx="8229600" cy="3549600"/>
          </a:xfrm>
          <a:prstGeom prst="rect">
            <a:avLst/>
          </a:prstGeom>
          <a:noFill/>
          <a:ln>
            <a:noFill/>
          </a:ln>
        </p:spPr>
        <p:txBody>
          <a:bodyPr lIns="91425" tIns="91425" rIns="91425" bIns="91425" anchor="t" anchorCtr="0"/>
          <a:lstStyle>
            <a:lvl1pPr lvl="0" rtl="0">
              <a:lnSpc>
                <a:spcPct val="115000"/>
              </a:lnSpc>
              <a:spcBef>
                <a:spcPts val="0"/>
              </a:spcBef>
              <a:defRPr/>
            </a:lvl1pPr>
            <a:lvl2pPr lvl="1" rtl="0">
              <a:lnSpc>
                <a:spcPct val="115000"/>
              </a:lnSpc>
              <a:spcBef>
                <a:spcPts val="0"/>
              </a:spcBef>
              <a:defRPr/>
            </a:lvl2pPr>
            <a:lvl3pPr lvl="2" rtl="0">
              <a:lnSpc>
                <a:spcPct val="115000"/>
              </a:lnSpc>
              <a:spcBef>
                <a:spcPts val="0"/>
              </a:spcBef>
              <a:defRPr/>
            </a:lvl3pPr>
            <a:lvl4pPr lvl="3" rtl="0">
              <a:lnSpc>
                <a:spcPct val="115000"/>
              </a:lnSpc>
              <a:spcBef>
                <a:spcPts val="0"/>
              </a:spcBef>
              <a:defRPr/>
            </a:lvl4pPr>
            <a:lvl5pPr lvl="4" rtl="0">
              <a:lnSpc>
                <a:spcPct val="115000"/>
              </a:lnSpc>
              <a:spcBef>
                <a:spcPts val="0"/>
              </a:spcBef>
              <a:defRPr/>
            </a:lvl5pPr>
            <a:lvl6pPr lvl="5" rtl="0">
              <a:lnSpc>
                <a:spcPct val="115000"/>
              </a:lnSpc>
              <a:spcBef>
                <a:spcPts val="0"/>
              </a:spcBef>
              <a:defRPr/>
            </a:lvl6pPr>
            <a:lvl7pPr lvl="6" rtl="0">
              <a:lnSpc>
                <a:spcPct val="115000"/>
              </a:lnSpc>
              <a:spcBef>
                <a:spcPts val="0"/>
              </a:spcBef>
              <a:defRPr/>
            </a:lvl7pPr>
            <a:lvl8pPr lvl="7" rtl="0">
              <a:lnSpc>
                <a:spcPct val="115000"/>
              </a:lnSpc>
              <a:spcBef>
                <a:spcPts val="0"/>
              </a:spcBef>
              <a:defRPr/>
            </a:lvl8pPr>
            <a:lvl9pPr lvl="8" rtl="0">
              <a:lnSpc>
                <a:spcPct val="115000"/>
              </a:lnSpc>
              <a:spcBef>
                <a:spcPts val="0"/>
              </a:spcBef>
              <a:defRPr/>
            </a:lvl9pPr>
          </a:lstStyle>
          <a:p>
            <a:endParaRPr/>
          </a:p>
        </p:txBody>
      </p:sp>
      <p:sp>
        <p:nvSpPr>
          <p:cNvPr id="118" name="Shape 118"/>
          <p:cNvSpPr txBox="1">
            <a:spLocks noGrp="1"/>
          </p:cNvSpPr>
          <p:nvPr>
            <p:ph type="title" idx="2"/>
          </p:nvPr>
        </p:nvSpPr>
        <p:spPr>
          <a:xfrm>
            <a:off x="595250" y="827724"/>
            <a:ext cx="8229600" cy="327900"/>
          </a:xfrm>
          <a:prstGeom prst="rect">
            <a:avLst/>
          </a:prstGeom>
          <a:noFill/>
          <a:ln>
            <a:noFill/>
          </a:ln>
        </p:spPr>
        <p:txBody>
          <a:bodyPr lIns="91425" tIns="91425" rIns="91425" bIns="91425" anchor="ctr" anchorCtr="0"/>
          <a:lstStyle>
            <a:lvl1pPr lvl="0" rtl="0">
              <a:spcBef>
                <a:spcPts val="0"/>
              </a:spcBef>
              <a:buClr>
                <a:schemeClr val="dk2"/>
              </a:buClr>
              <a:buSzPct val="100000"/>
              <a:buFont typeface="Open Sans"/>
              <a:buNone/>
              <a:defRPr sz="1800">
                <a:solidFill>
                  <a:schemeClr val="dk2"/>
                </a:solidFill>
              </a:defRPr>
            </a:lvl1pPr>
            <a:lvl2pPr lvl="1" rtl="0">
              <a:spcBef>
                <a:spcPts val="0"/>
              </a:spcBef>
              <a:buClr>
                <a:schemeClr val="dk2"/>
              </a:buClr>
              <a:buFont typeface="Arial"/>
              <a:buNone/>
              <a:defRPr>
                <a:solidFill>
                  <a:schemeClr val="dk2"/>
                </a:solidFill>
              </a:defRPr>
            </a:lvl2pPr>
            <a:lvl3pPr lvl="2" rtl="0">
              <a:spcBef>
                <a:spcPts val="0"/>
              </a:spcBef>
              <a:buClr>
                <a:schemeClr val="dk2"/>
              </a:buClr>
              <a:buNone/>
              <a:defRPr>
                <a:solidFill>
                  <a:schemeClr val="dk2"/>
                </a:solidFill>
              </a:defRPr>
            </a:lvl3pPr>
            <a:lvl4pPr lvl="3" rtl="0">
              <a:spcBef>
                <a:spcPts val="0"/>
              </a:spcBef>
              <a:buClr>
                <a:schemeClr val="dk2"/>
              </a:buClr>
              <a:buNone/>
              <a:defRPr>
                <a:solidFill>
                  <a:schemeClr val="dk2"/>
                </a:solidFill>
              </a:defRPr>
            </a:lvl4pPr>
            <a:lvl5pPr lvl="4" rtl="0">
              <a:spcBef>
                <a:spcPts val="0"/>
              </a:spcBef>
              <a:buClr>
                <a:schemeClr val="dk2"/>
              </a:buClr>
              <a:buNone/>
              <a:defRPr>
                <a:solidFill>
                  <a:schemeClr val="dk2"/>
                </a:solidFill>
              </a:defRPr>
            </a:lvl5pPr>
            <a:lvl6pPr lvl="5" rtl="0">
              <a:spcBef>
                <a:spcPts val="0"/>
              </a:spcBef>
              <a:buClr>
                <a:schemeClr val="dk2"/>
              </a:buClr>
              <a:buNone/>
              <a:defRPr>
                <a:solidFill>
                  <a:schemeClr val="dk2"/>
                </a:solidFill>
              </a:defRPr>
            </a:lvl6pPr>
            <a:lvl7pPr lvl="6" rtl="0">
              <a:spcBef>
                <a:spcPts val="0"/>
              </a:spcBef>
              <a:buClr>
                <a:schemeClr val="dk2"/>
              </a:buClr>
              <a:buNone/>
              <a:defRPr>
                <a:solidFill>
                  <a:schemeClr val="dk2"/>
                </a:solidFill>
              </a:defRPr>
            </a:lvl7pPr>
            <a:lvl8pPr lvl="7" rtl="0">
              <a:spcBef>
                <a:spcPts val="0"/>
              </a:spcBef>
              <a:buClr>
                <a:schemeClr val="dk2"/>
              </a:buClr>
              <a:buNone/>
              <a:defRPr>
                <a:solidFill>
                  <a:schemeClr val="dk2"/>
                </a:solidFill>
              </a:defRPr>
            </a:lvl8pPr>
            <a:lvl9pPr lvl="8" rtl="0">
              <a:spcBef>
                <a:spcPts val="0"/>
              </a:spcBef>
              <a:buClr>
                <a:schemeClr val="dk2"/>
              </a:buClr>
              <a:buNone/>
              <a:defRPr>
                <a:solidFill>
                  <a:schemeClr val="dk2"/>
                </a:solidFill>
              </a:defRPr>
            </a:lvl9pPr>
          </a:lstStyle>
          <a:p>
            <a:endParaRPr/>
          </a:p>
        </p:txBody>
      </p:sp>
      <p:sp>
        <p:nvSpPr>
          <p:cNvPr id="119" name="Shape 119"/>
          <p:cNvSpPr txBox="1">
            <a:spLocks noGrp="1"/>
          </p:cNvSpPr>
          <p:nvPr>
            <p:ph type="sldNum" idx="12"/>
          </p:nvPr>
        </p:nvSpPr>
        <p:spPr>
          <a:xfrm>
            <a:off x="8556790" y="4749850"/>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6C6C6C"/>
              </a:buClr>
              <a:buSzPct val="25000"/>
              <a:buFont typeface="Open Sans"/>
              <a:buNone/>
            </a:pPr>
            <a:fld id="{00000000-1234-1234-1234-123412341234}" type="slidenum">
              <a:rPr lang="en" sz="1300" b="0" i="0" u="none" strike="noStrike" cap="none">
                <a:solidFill>
                  <a:srgbClr val="6C6C6C"/>
                </a:solidFill>
                <a:latin typeface="Open Sans"/>
                <a:ea typeface="Open Sans"/>
                <a:cs typeface="Open Sans"/>
                <a:sym typeface="Open Sans"/>
              </a:rPr>
              <a:t>‹#›</a:t>
            </a:fld>
            <a:endParaRPr lang="en" sz="1300" b="0" i="0" u="none" strike="noStrike" cap="none">
              <a:solidFill>
                <a:srgbClr val="6C6C6C"/>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292625"/>
            <a:ext cx="8520600" cy="572700"/>
          </a:xfrm>
          <a:prstGeom prst="rect">
            <a:avLst/>
          </a:prstGeom>
        </p:spPr>
        <p:txBody>
          <a:bodyPr lIns="91425" tIns="91425" rIns="91425" bIns="91425" anchor="t" anchorCtr="0"/>
          <a:lstStyle>
            <a:lvl1pPr lvl="0">
              <a:spcBef>
                <a:spcPts val="0"/>
              </a:spcBef>
              <a:buSzPct val="100000"/>
              <a:defRPr sz="30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000075"/>
            <a:ext cx="8520600" cy="3813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400"/>
            </a:lvl2pPr>
            <a:lvl3pPr lvl="2">
              <a:spcBef>
                <a:spcPts val="0"/>
              </a:spcBef>
              <a:buSzPct val="100000"/>
              <a:defRPr sz="22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lstStyle>
            <a:lvl1pPr lvl="0" rtl="0">
              <a:spcBef>
                <a:spcPts val="0"/>
              </a:spcBef>
              <a:buFont typeface="Raleway"/>
              <a:buNone/>
              <a:defRPr>
                <a:latin typeface="Raleway"/>
                <a:ea typeface="Raleway"/>
                <a:cs typeface="Raleway"/>
                <a:sym typeface="Raleway"/>
              </a:defRPr>
            </a:lvl1pPr>
            <a:lvl2pPr lvl="1" rtl="0">
              <a:spcBef>
                <a:spcPts val="0"/>
              </a:spcBef>
              <a:buFont typeface="Arial"/>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22" name="Shape 122"/>
          <p:cNvSpPr txBox="1">
            <a:spLocks noGrp="1"/>
          </p:cNvSpPr>
          <p:nvPr>
            <p:ph type="title" idx="2"/>
          </p:nvPr>
        </p:nvSpPr>
        <p:spPr>
          <a:xfrm>
            <a:off x="595250" y="827724"/>
            <a:ext cx="8229600" cy="327900"/>
          </a:xfrm>
          <a:prstGeom prst="rect">
            <a:avLst/>
          </a:prstGeom>
          <a:noFill/>
          <a:ln>
            <a:noFill/>
          </a:ln>
        </p:spPr>
        <p:txBody>
          <a:bodyPr lIns="91425" tIns="91425" rIns="91425" bIns="91425" anchor="ctr" anchorCtr="0"/>
          <a:lstStyle>
            <a:lvl1pPr lvl="0" rtl="0">
              <a:spcBef>
                <a:spcPts val="0"/>
              </a:spcBef>
              <a:buClr>
                <a:schemeClr val="dk2"/>
              </a:buClr>
              <a:buSzPct val="100000"/>
              <a:buFont typeface="Source Sans Pro"/>
              <a:buNone/>
              <a:defRPr sz="1800">
                <a:solidFill>
                  <a:schemeClr val="dk2"/>
                </a:solidFill>
                <a:latin typeface="Source Sans Pro"/>
                <a:ea typeface="Source Sans Pro"/>
                <a:cs typeface="Source Sans Pro"/>
                <a:sym typeface="Source Sans Pro"/>
              </a:defRPr>
            </a:lvl1pPr>
            <a:lvl2pPr lvl="1" rtl="0">
              <a:spcBef>
                <a:spcPts val="0"/>
              </a:spcBef>
              <a:buClr>
                <a:schemeClr val="dk2"/>
              </a:buClr>
              <a:buFont typeface="Arial"/>
              <a:buNone/>
              <a:defRPr>
                <a:solidFill>
                  <a:schemeClr val="dk2"/>
                </a:solidFill>
              </a:defRPr>
            </a:lvl2pPr>
            <a:lvl3pPr lvl="2" rtl="0">
              <a:spcBef>
                <a:spcPts val="0"/>
              </a:spcBef>
              <a:buClr>
                <a:schemeClr val="dk2"/>
              </a:buClr>
              <a:buNone/>
              <a:defRPr>
                <a:solidFill>
                  <a:schemeClr val="dk2"/>
                </a:solidFill>
              </a:defRPr>
            </a:lvl3pPr>
            <a:lvl4pPr lvl="3" rtl="0">
              <a:spcBef>
                <a:spcPts val="0"/>
              </a:spcBef>
              <a:buClr>
                <a:schemeClr val="dk2"/>
              </a:buClr>
              <a:buNone/>
              <a:defRPr>
                <a:solidFill>
                  <a:schemeClr val="dk2"/>
                </a:solidFill>
              </a:defRPr>
            </a:lvl4pPr>
            <a:lvl5pPr lvl="4" rtl="0">
              <a:spcBef>
                <a:spcPts val="0"/>
              </a:spcBef>
              <a:buClr>
                <a:schemeClr val="dk2"/>
              </a:buClr>
              <a:buNone/>
              <a:defRPr>
                <a:solidFill>
                  <a:schemeClr val="dk2"/>
                </a:solidFill>
              </a:defRPr>
            </a:lvl5pPr>
            <a:lvl6pPr lvl="5" rtl="0">
              <a:spcBef>
                <a:spcPts val="0"/>
              </a:spcBef>
              <a:buClr>
                <a:schemeClr val="dk2"/>
              </a:buClr>
              <a:buNone/>
              <a:defRPr>
                <a:solidFill>
                  <a:schemeClr val="dk2"/>
                </a:solidFill>
              </a:defRPr>
            </a:lvl6pPr>
            <a:lvl7pPr lvl="6" rtl="0">
              <a:spcBef>
                <a:spcPts val="0"/>
              </a:spcBef>
              <a:buClr>
                <a:schemeClr val="dk2"/>
              </a:buClr>
              <a:buNone/>
              <a:defRPr>
                <a:solidFill>
                  <a:schemeClr val="dk2"/>
                </a:solidFill>
              </a:defRPr>
            </a:lvl7pPr>
            <a:lvl8pPr lvl="7" rtl="0">
              <a:spcBef>
                <a:spcPts val="0"/>
              </a:spcBef>
              <a:buClr>
                <a:schemeClr val="dk2"/>
              </a:buClr>
              <a:buNone/>
              <a:defRPr>
                <a:solidFill>
                  <a:schemeClr val="dk2"/>
                </a:solidFill>
              </a:defRPr>
            </a:lvl8pPr>
            <a:lvl9pPr lvl="8" rtl="0">
              <a:spcBef>
                <a:spcPts val="0"/>
              </a:spcBef>
              <a:buClr>
                <a:schemeClr val="dk2"/>
              </a:buClr>
              <a:buNone/>
              <a:defRPr>
                <a:solidFill>
                  <a:schemeClr val="dk2"/>
                </a:solidFill>
              </a:defRPr>
            </a:lvl9pPr>
          </a:lstStyle>
          <a:p>
            <a:endParaRPr/>
          </a:p>
        </p:txBody>
      </p:sp>
      <p:sp>
        <p:nvSpPr>
          <p:cNvPr id="123" name="Shape 123"/>
          <p:cNvSpPr txBox="1">
            <a:spLocks noGrp="1"/>
          </p:cNvSpPr>
          <p:nvPr>
            <p:ph type="sldNum" idx="12"/>
          </p:nvPr>
        </p:nvSpPr>
        <p:spPr>
          <a:xfrm>
            <a:off x="8556790" y="4749850"/>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6C6C6C"/>
              </a:buClr>
              <a:buSzPct val="25000"/>
              <a:buFont typeface="Open Sans"/>
              <a:buNone/>
            </a:pPr>
            <a:fld id="{00000000-1234-1234-1234-123412341234}" type="slidenum">
              <a:rPr lang="en" sz="1300" b="0" i="0" u="none" strike="noStrike" cap="none">
                <a:solidFill>
                  <a:srgbClr val="6C6C6C"/>
                </a:solidFill>
                <a:latin typeface="Open Sans"/>
                <a:ea typeface="Open Sans"/>
                <a:cs typeface="Open Sans"/>
                <a:sym typeface="Open Sans"/>
              </a:rPr>
              <a:t>‹#›</a:t>
            </a:fld>
            <a:endParaRPr lang="en" sz="1300" b="0" i="0" u="none" strike="noStrike" cap="none">
              <a:solidFill>
                <a:srgbClr val="6C6C6C"/>
              </a:solidFill>
              <a:latin typeface="Open Sans"/>
              <a:ea typeface="Open Sans"/>
              <a:cs typeface="Open Sans"/>
              <a:sym typeface="Open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ection Slide 2">
    <p:spTree>
      <p:nvGrpSpPr>
        <p:cNvPr id="1" name="Shape 124"/>
        <p:cNvGrpSpPr/>
        <p:nvPr/>
      </p:nvGrpSpPr>
      <p:grpSpPr>
        <a:xfrm>
          <a:off x="0" y="0"/>
          <a:ext cx="0" cy="0"/>
          <a:chOff x="0" y="0"/>
          <a:chExt cx="0" cy="0"/>
        </a:xfrm>
      </p:grpSpPr>
      <p:sp>
        <p:nvSpPr>
          <p:cNvPr id="125" name="Shape 125"/>
          <p:cNvSpPr txBox="1">
            <a:spLocks noGrp="1"/>
          </p:cNvSpPr>
          <p:nvPr>
            <p:ph type="sldNum" idx="12"/>
          </p:nvPr>
        </p:nvSpPr>
        <p:spPr>
          <a:xfrm>
            <a:off x="8556790" y="4749850"/>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6C6C6C"/>
              </a:buClr>
              <a:buSzPct val="25000"/>
              <a:buFont typeface="Open Sans"/>
              <a:buNone/>
            </a:pPr>
            <a:fld id="{00000000-1234-1234-1234-123412341234}" type="slidenum">
              <a:rPr lang="en" sz="1300" b="0" i="0" u="none" strike="noStrike" cap="none">
                <a:solidFill>
                  <a:srgbClr val="6C6C6C"/>
                </a:solidFill>
                <a:latin typeface="Open Sans"/>
                <a:ea typeface="Open Sans"/>
                <a:cs typeface="Open Sans"/>
                <a:sym typeface="Open Sans"/>
              </a:rPr>
              <a:t>‹#›</a:t>
            </a:fld>
            <a:endParaRPr lang="en" sz="1300" b="0" i="0" u="none" strike="noStrike" cap="none">
              <a:solidFill>
                <a:srgbClr val="6C6C6C"/>
              </a:solidFill>
              <a:latin typeface="Open Sans"/>
              <a:ea typeface="Open Sans"/>
              <a:cs typeface="Open Sans"/>
              <a:sym typeface="Open Sans"/>
            </a:endParaRPr>
          </a:p>
        </p:txBody>
      </p:sp>
      <p:sp>
        <p:nvSpPr>
          <p:cNvPr id="126" name="Shape 126"/>
          <p:cNvSpPr txBox="1">
            <a:spLocks noGrp="1"/>
          </p:cNvSpPr>
          <p:nvPr>
            <p:ph type="ctrTitle"/>
          </p:nvPr>
        </p:nvSpPr>
        <p:spPr>
          <a:xfrm>
            <a:off x="685800" y="1958449"/>
            <a:ext cx="7772400" cy="784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C6C6C"/>
              </a:buClr>
              <a:buSzPct val="100000"/>
              <a:buFont typeface="Open Sans"/>
              <a:buNone/>
              <a:defRPr sz="4300"/>
            </a:lvl1pPr>
            <a:lvl2pPr marL="0" marR="0" lvl="1" indent="0" algn="ctr" rtl="0">
              <a:lnSpc>
                <a:spcPct val="100000"/>
              </a:lnSpc>
              <a:spcBef>
                <a:spcPts val="0"/>
              </a:spcBef>
              <a:spcAft>
                <a:spcPts val="0"/>
              </a:spcAft>
              <a:buClr>
                <a:schemeClr val="dk1"/>
              </a:buClr>
              <a:buFont typeface="Arial"/>
              <a:buNone/>
              <a:defRPr/>
            </a:lvl2pPr>
            <a:lvl3pPr marL="0" marR="0" lvl="2" indent="0" algn="ctr" rtl="0">
              <a:spcBef>
                <a:spcPts val="0"/>
              </a:spcBef>
              <a:buClr>
                <a:schemeClr val="dk1"/>
              </a:buClr>
              <a:buFont typeface="Arial"/>
              <a:buNone/>
              <a:defRPr/>
            </a:lvl3pPr>
            <a:lvl4pPr marL="0" marR="0" lvl="3" indent="0" algn="ctr" rtl="0">
              <a:spcBef>
                <a:spcPts val="0"/>
              </a:spcBef>
              <a:buClr>
                <a:schemeClr val="dk1"/>
              </a:buClr>
              <a:buFont typeface="Arial"/>
              <a:buNone/>
              <a:defRPr/>
            </a:lvl4pPr>
            <a:lvl5pPr marL="0" marR="0" lvl="4" indent="0" algn="ctr" rtl="0">
              <a:spcBef>
                <a:spcPts val="0"/>
              </a:spcBef>
              <a:buClr>
                <a:schemeClr val="dk1"/>
              </a:buClr>
              <a:buFont typeface="Arial"/>
              <a:buNone/>
              <a:defRPr/>
            </a:lvl5pPr>
            <a:lvl6pPr marL="0" marR="0" lvl="5" indent="0" algn="ctr" rtl="0">
              <a:spcBef>
                <a:spcPts val="0"/>
              </a:spcBef>
              <a:buClr>
                <a:schemeClr val="dk1"/>
              </a:buClr>
              <a:buFont typeface="Arial"/>
              <a:buNone/>
              <a:defRPr/>
            </a:lvl6pPr>
            <a:lvl7pPr marL="0" marR="0" lvl="6" indent="0" algn="ctr" rtl="0">
              <a:spcBef>
                <a:spcPts val="0"/>
              </a:spcBef>
              <a:buClr>
                <a:schemeClr val="dk1"/>
              </a:buClr>
              <a:buFont typeface="Arial"/>
              <a:buNone/>
              <a:defRPr/>
            </a:lvl7pPr>
            <a:lvl8pPr marL="0" marR="0" lvl="7" indent="0" algn="ctr" rtl="0">
              <a:spcBef>
                <a:spcPts val="0"/>
              </a:spcBef>
              <a:buClr>
                <a:schemeClr val="dk1"/>
              </a:buClr>
              <a:buFont typeface="Arial"/>
              <a:buNone/>
              <a:defRPr/>
            </a:lvl8pPr>
            <a:lvl9pPr marL="0" marR="0" lvl="8" indent="0" algn="ctr" rtl="0">
              <a:spcBef>
                <a:spcPts val="0"/>
              </a:spcBef>
              <a:buClr>
                <a:schemeClr val="dk1"/>
              </a:buClr>
              <a:buFont typeface="Arial"/>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9" name="Shape 129"/>
          <p:cNvSpPr txBox="1">
            <a:spLocks noGrp="1"/>
          </p:cNvSpPr>
          <p:nvPr>
            <p:ph type="sldNum" idx="12"/>
          </p:nvPr>
        </p:nvSpPr>
        <p:spPr>
          <a:xfrm>
            <a:off x="8556789" y="4749850"/>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6C6C6C"/>
              </a:buClr>
              <a:buSzPct val="25000"/>
              <a:buFont typeface="Open Sans"/>
              <a:buNone/>
            </a:pPr>
            <a:fld id="{00000000-1234-1234-1234-123412341234}" type="slidenum">
              <a:rPr lang="en" b="0" i="0" u="none" strike="noStrike" cap="none">
                <a:solidFill>
                  <a:srgbClr val="6C6C6C"/>
                </a:solidFill>
                <a:latin typeface="Open Sans"/>
                <a:ea typeface="Open Sans"/>
                <a:cs typeface="Open Sans"/>
                <a:sym typeface="Open Sans"/>
              </a:rPr>
              <a:t>‹#›</a:t>
            </a:fld>
            <a:endParaRPr lang="en" b="0" i="0" u="none" strike="noStrike" cap="none">
              <a:solidFill>
                <a:srgbClr val="6C6C6C"/>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000"/>
            </a:lvl2pPr>
            <a:lvl3pPr lvl="2">
              <a:spcBef>
                <a:spcPts val="0"/>
              </a:spcBef>
              <a:buSzPct val="100000"/>
              <a:defRPr sz="16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000"/>
            </a:lvl2pPr>
            <a:lvl3pPr lvl="2">
              <a:spcBef>
                <a:spcPts val="0"/>
              </a:spcBef>
              <a:buSzPct val="100000"/>
              <a:defRPr sz="16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SzPct val="100000"/>
              <a:buNone/>
              <a:defRPr sz="2800"/>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SzPct val="100000"/>
              <a:defRPr sz="1800"/>
            </a:lvl1pPr>
            <a:lvl2pPr lvl="1">
              <a:lnSpc>
                <a:spcPct val="115000"/>
              </a:lnSpc>
              <a:spcBef>
                <a:spcPts val="0"/>
              </a:spcBef>
              <a:spcAft>
                <a:spcPts val="1600"/>
              </a:spcAft>
              <a:defRPr/>
            </a:lvl2pPr>
            <a:lvl3pPr lvl="2">
              <a:lnSpc>
                <a:spcPct val="115000"/>
              </a:lnSpc>
              <a:spcBef>
                <a:spcPts val="0"/>
              </a:spcBef>
              <a:spcAft>
                <a:spcPts val="1600"/>
              </a:spcAft>
              <a:defRPr/>
            </a:lvl3pPr>
            <a:lvl4pPr lvl="3">
              <a:lnSpc>
                <a:spcPct val="115000"/>
              </a:lnSpc>
              <a:spcBef>
                <a:spcPts val="0"/>
              </a:spcBef>
              <a:spcAft>
                <a:spcPts val="1600"/>
              </a:spcAft>
              <a:defRPr/>
            </a:lvl4pPr>
            <a:lvl5pPr lvl="4">
              <a:lnSpc>
                <a:spcPct val="115000"/>
              </a:lnSpc>
              <a:spcBef>
                <a:spcPts val="0"/>
              </a:spcBef>
              <a:spcAft>
                <a:spcPts val="1600"/>
              </a:spcAft>
              <a:defRPr/>
            </a:lvl5pPr>
            <a:lvl6pPr lvl="5">
              <a:lnSpc>
                <a:spcPct val="115000"/>
              </a:lnSpc>
              <a:spcBef>
                <a:spcPts val="0"/>
              </a:spcBef>
              <a:spcAft>
                <a:spcPts val="1600"/>
              </a:spcAft>
              <a:defRPr/>
            </a:lvl6pPr>
            <a:lvl7pPr lvl="6">
              <a:lnSpc>
                <a:spcPct val="115000"/>
              </a:lnSpc>
              <a:spcBef>
                <a:spcPts val="0"/>
              </a:spcBef>
              <a:spcAft>
                <a:spcPts val="1600"/>
              </a:spcAft>
              <a:defRPr/>
            </a:lvl7pPr>
            <a:lvl8pPr lvl="7">
              <a:lnSpc>
                <a:spcPct val="115000"/>
              </a:lnSpc>
              <a:spcBef>
                <a:spcPts val="0"/>
              </a:spcBef>
              <a:spcAft>
                <a:spcPts val="1600"/>
              </a:spcAft>
              <a:defRPr/>
            </a:lvl8pPr>
            <a:lvl9pPr lvl="8">
              <a:lnSpc>
                <a:spcPct val="115000"/>
              </a:lnSpc>
              <a:spcBef>
                <a:spcPts val="0"/>
              </a:spcBef>
              <a:spcAft>
                <a:spcPts val="1600"/>
              </a:spcAft>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13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14.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3.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23.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a:t>COALA IP Protocol Specification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The LCC Rights Reference Model</a:t>
            </a:r>
          </a:p>
        </p:txBody>
      </p:sp>
      <p:sp>
        <p:nvSpPr>
          <p:cNvPr id="188" name="Shape 188"/>
          <p:cNvSpPr txBox="1">
            <a:spLocks noGrp="1"/>
          </p:cNvSpPr>
          <p:nvPr>
            <p:ph type="body" idx="1"/>
          </p:nvPr>
        </p:nvSpPr>
        <p:spPr>
          <a:xfrm>
            <a:off x="311700" y="1000075"/>
            <a:ext cx="4042200" cy="3813900"/>
          </a:xfrm>
          <a:prstGeom prst="rect">
            <a:avLst/>
          </a:prstGeom>
        </p:spPr>
        <p:txBody>
          <a:bodyPr lIns="91425" tIns="91425" rIns="91425" bIns="91425" anchor="t" anchorCtr="0">
            <a:noAutofit/>
          </a:bodyPr>
          <a:lstStyle/>
          <a:p>
            <a:pPr marL="457200" lvl="0" indent="-228600" rtl="0">
              <a:lnSpc>
                <a:spcPct val="100000"/>
              </a:lnSpc>
              <a:spcBef>
                <a:spcPts val="0"/>
              </a:spcBef>
            </a:pPr>
            <a:r>
              <a:rPr lang="en"/>
              <a:t>Represent IP rights digitally</a:t>
            </a:r>
          </a:p>
          <a:p>
            <a:pPr lvl="0" rtl="0">
              <a:lnSpc>
                <a:spcPct val="100000"/>
              </a:lnSpc>
              <a:spcBef>
                <a:spcPts val="0"/>
              </a:spcBef>
              <a:buNone/>
            </a:pPr>
            <a:endParaRPr/>
          </a:p>
          <a:p>
            <a:pPr marL="457200" lvl="0" indent="-228600" rtl="0">
              <a:lnSpc>
                <a:spcPct val="100000"/>
              </a:lnSpc>
              <a:spcBef>
                <a:spcPts val="0"/>
              </a:spcBef>
            </a:pPr>
            <a:r>
              <a:rPr lang="en"/>
              <a:t>Data model on top of the LCC EM</a:t>
            </a:r>
          </a:p>
          <a:p>
            <a:pPr lvl="0" rtl="0">
              <a:lnSpc>
                <a:spcPct val="100000"/>
              </a:lnSpc>
              <a:spcBef>
                <a:spcPts val="0"/>
              </a:spcBef>
              <a:buNone/>
            </a:pPr>
            <a:endParaRPr/>
          </a:p>
          <a:p>
            <a:pPr lvl="0" rtl="0">
              <a:lnSpc>
                <a:spcPct val="100000"/>
              </a:lnSpc>
              <a:spcBef>
                <a:spcPts val="0"/>
              </a:spcBef>
              <a:buNone/>
            </a:pPr>
            <a:r>
              <a:rPr lang="en"/>
              <a:t>⇒ 7 (main) entities</a:t>
            </a:r>
          </a:p>
        </p:txBody>
      </p:sp>
      <p:pic>
        <p:nvPicPr>
          <p:cNvPr id="189" name="Shape 189"/>
          <p:cNvPicPr preferRelativeResize="0"/>
          <p:nvPr/>
        </p:nvPicPr>
        <p:blipFill>
          <a:blip r:embed="rId3">
            <a:alphaModFix/>
          </a:blip>
          <a:stretch>
            <a:fillRect/>
          </a:stretch>
        </p:blipFill>
        <p:spPr>
          <a:xfrm>
            <a:off x="4133250" y="1000075"/>
            <a:ext cx="4699049" cy="357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Place</a:t>
            </a:r>
          </a:p>
        </p:txBody>
      </p:sp>
      <p:sp>
        <p:nvSpPr>
          <p:cNvPr id="195" name="Shape 195"/>
          <p:cNvSpPr txBox="1">
            <a:spLocks noGrp="1"/>
          </p:cNvSpPr>
          <p:nvPr>
            <p:ph type="body" idx="1"/>
          </p:nvPr>
        </p:nvSpPr>
        <p:spPr>
          <a:xfrm>
            <a:off x="311700" y="1000075"/>
            <a:ext cx="4258800" cy="3813900"/>
          </a:xfrm>
          <a:prstGeom prst="rect">
            <a:avLst/>
          </a:prstGeom>
        </p:spPr>
        <p:txBody>
          <a:bodyPr lIns="91425" tIns="91425" rIns="91425" bIns="91425" anchor="t" anchorCtr="0">
            <a:noAutofit/>
          </a:bodyPr>
          <a:lstStyle/>
          <a:p>
            <a:pPr marL="457200" lvl="0" indent="-228600" rtl="0">
              <a:spcBef>
                <a:spcPts val="0"/>
              </a:spcBef>
            </a:pPr>
            <a:r>
              <a:rPr lang="en"/>
              <a:t>A localizable or virtual place</a:t>
            </a:r>
          </a:p>
          <a:p>
            <a:pPr lvl="0" rtl="0">
              <a:spcBef>
                <a:spcPts val="0"/>
              </a:spcBef>
              <a:buNone/>
            </a:pPr>
            <a:endParaRPr/>
          </a:p>
          <a:p>
            <a:pPr marL="457200" lvl="0" indent="-228600" rtl="0">
              <a:spcBef>
                <a:spcPts val="0"/>
              </a:spcBef>
            </a:pPr>
            <a:r>
              <a:rPr lang="en"/>
              <a:t>For example:</a:t>
            </a:r>
          </a:p>
          <a:p>
            <a:pPr marL="914400" lvl="1" indent="-228600" rtl="0">
              <a:spcBef>
                <a:spcPts val="0"/>
              </a:spcBef>
            </a:pPr>
            <a:r>
              <a:rPr lang="en" i="1"/>
              <a:t>“New York City”; or</a:t>
            </a:r>
          </a:p>
          <a:p>
            <a:pPr marL="914400" lvl="1" indent="-228600" rtl="0">
              <a:spcBef>
                <a:spcPts val="0"/>
              </a:spcBef>
            </a:pPr>
            <a:r>
              <a:rPr lang="en" i="1"/>
              <a:t>“https://newyork.city”</a:t>
            </a:r>
          </a:p>
        </p:txBody>
      </p:sp>
      <p:pic>
        <p:nvPicPr>
          <p:cNvPr id="196" name="Shape 196"/>
          <p:cNvPicPr preferRelativeResize="0"/>
          <p:nvPr/>
        </p:nvPicPr>
        <p:blipFill>
          <a:blip r:embed="rId3">
            <a:alphaModFix/>
          </a:blip>
          <a:stretch>
            <a:fillRect/>
          </a:stretch>
        </p:blipFill>
        <p:spPr>
          <a:xfrm>
            <a:off x="4570500" y="1284275"/>
            <a:ext cx="4258799" cy="3245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Party</a:t>
            </a:r>
          </a:p>
        </p:txBody>
      </p:sp>
      <p:sp>
        <p:nvSpPr>
          <p:cNvPr id="202" name="Shape 202"/>
          <p:cNvSpPr txBox="1">
            <a:spLocks noGrp="1"/>
          </p:cNvSpPr>
          <p:nvPr>
            <p:ph type="body" idx="1"/>
          </p:nvPr>
        </p:nvSpPr>
        <p:spPr>
          <a:xfrm>
            <a:off x="311700" y="1000075"/>
            <a:ext cx="4258800" cy="3813900"/>
          </a:xfrm>
          <a:prstGeom prst="rect">
            <a:avLst/>
          </a:prstGeom>
        </p:spPr>
        <p:txBody>
          <a:bodyPr lIns="91425" tIns="91425" rIns="91425" bIns="91425" anchor="t" anchorCtr="0">
            <a:noAutofit/>
          </a:bodyPr>
          <a:lstStyle/>
          <a:p>
            <a:pPr marL="457200" lvl="0" indent="-228600" rtl="0">
              <a:spcBef>
                <a:spcPts val="0"/>
              </a:spcBef>
            </a:pPr>
            <a:r>
              <a:rPr lang="en" sz="2400" dirty="0"/>
              <a:t>An individual or a group of individuals (organization)</a:t>
            </a:r>
          </a:p>
          <a:p>
            <a:pPr marL="457200" lvl="0" indent="-228600" rtl="0">
              <a:spcBef>
                <a:spcPts val="0"/>
              </a:spcBef>
            </a:pPr>
            <a:r>
              <a:rPr lang="en" sz="2400" dirty="0"/>
              <a:t>Represents: right holders, licensors, users</a:t>
            </a:r>
          </a:p>
          <a:p>
            <a:pPr marL="457200" lvl="0" indent="-228600" rtl="0">
              <a:spcBef>
                <a:spcPts val="0"/>
              </a:spcBef>
            </a:pPr>
            <a:r>
              <a:rPr lang="en" sz="2400" dirty="0"/>
              <a:t>For example:</a:t>
            </a:r>
          </a:p>
          <a:p>
            <a:pPr marL="914400" lvl="1" indent="-228600" rtl="0">
              <a:spcBef>
                <a:spcPts val="0"/>
              </a:spcBef>
            </a:pPr>
            <a:r>
              <a:rPr lang="en" sz="2000" i="1" dirty="0"/>
              <a:t>“Andy Warhol”; or</a:t>
            </a:r>
          </a:p>
          <a:p>
            <a:pPr marL="914400" lvl="1" indent="-228600" rtl="0">
              <a:spcBef>
                <a:spcPts val="0"/>
              </a:spcBef>
            </a:pPr>
            <a:r>
              <a:rPr lang="en" sz="2000" i="1" dirty="0"/>
              <a:t>“Warner Bros. Entertainment”</a:t>
            </a:r>
          </a:p>
        </p:txBody>
      </p:sp>
      <p:pic>
        <p:nvPicPr>
          <p:cNvPr id="203" name="Shape 203"/>
          <p:cNvPicPr preferRelativeResize="0"/>
          <p:nvPr/>
        </p:nvPicPr>
        <p:blipFill>
          <a:blip r:embed="rId3">
            <a:alphaModFix/>
          </a:blip>
          <a:stretch>
            <a:fillRect/>
          </a:stretch>
        </p:blipFill>
        <p:spPr>
          <a:xfrm>
            <a:off x="4570499" y="1318387"/>
            <a:ext cx="4258800" cy="3177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Creation</a:t>
            </a:r>
          </a:p>
        </p:txBody>
      </p:sp>
      <p:sp>
        <p:nvSpPr>
          <p:cNvPr id="209" name="Shape 209"/>
          <p:cNvSpPr txBox="1">
            <a:spLocks noGrp="1"/>
          </p:cNvSpPr>
          <p:nvPr>
            <p:ph type="body" idx="1"/>
          </p:nvPr>
        </p:nvSpPr>
        <p:spPr>
          <a:xfrm>
            <a:off x="311700" y="1000075"/>
            <a:ext cx="4376100" cy="3813900"/>
          </a:xfrm>
          <a:prstGeom prst="rect">
            <a:avLst/>
          </a:prstGeom>
        </p:spPr>
        <p:txBody>
          <a:bodyPr lIns="91425" tIns="91425" rIns="91425" bIns="91425" anchor="t" anchorCtr="0">
            <a:noAutofit/>
          </a:bodyPr>
          <a:lstStyle/>
          <a:p>
            <a:pPr marL="457200" lvl="0" indent="-228600" rtl="0">
              <a:spcBef>
                <a:spcPts val="0"/>
              </a:spcBef>
            </a:pPr>
            <a:r>
              <a:rPr lang="en" sz="2400" dirty="0"/>
              <a:t>Smth (in)directly made by human beings</a:t>
            </a:r>
          </a:p>
          <a:p>
            <a:pPr marL="457200" lvl="0" indent="-228600" rtl="0">
              <a:spcBef>
                <a:spcPts val="0"/>
              </a:spcBef>
            </a:pPr>
            <a:r>
              <a:rPr lang="en" sz="2400" dirty="0"/>
              <a:t>Separation:</a:t>
            </a:r>
          </a:p>
          <a:p>
            <a:pPr marL="914400" lvl="1" indent="-228600" rtl="0">
              <a:spcBef>
                <a:spcPts val="0"/>
              </a:spcBef>
            </a:pPr>
            <a:r>
              <a:rPr lang="en" sz="2000" dirty="0"/>
              <a:t>Work and;</a:t>
            </a:r>
          </a:p>
          <a:p>
            <a:pPr marL="914400" lvl="1" indent="-228600" rtl="0">
              <a:spcBef>
                <a:spcPts val="0"/>
              </a:spcBef>
            </a:pPr>
            <a:r>
              <a:rPr lang="en" sz="2000" dirty="0"/>
              <a:t>Manifestation</a:t>
            </a:r>
          </a:p>
          <a:p>
            <a:pPr marL="457200" lvl="0" indent="-228600" rtl="0">
              <a:spcBef>
                <a:spcPts val="0"/>
              </a:spcBef>
            </a:pPr>
            <a:r>
              <a:rPr lang="en" sz="2400" dirty="0"/>
              <a:t>For example:</a:t>
            </a:r>
          </a:p>
          <a:p>
            <a:pPr marL="457200" lvl="0" indent="0" rtl="0">
              <a:spcBef>
                <a:spcPts val="0"/>
              </a:spcBef>
              <a:buNone/>
            </a:pPr>
            <a:r>
              <a:rPr lang="en" sz="2000" i="1" dirty="0"/>
              <a:t>“32 Campbell’s Soup Cans” (by Andy Warhol)</a:t>
            </a:r>
          </a:p>
        </p:txBody>
      </p:sp>
      <p:pic>
        <p:nvPicPr>
          <p:cNvPr id="210" name="Shape 210"/>
          <p:cNvPicPr preferRelativeResize="0"/>
          <p:nvPr/>
        </p:nvPicPr>
        <p:blipFill>
          <a:blip r:embed="rId3">
            <a:alphaModFix/>
          </a:blip>
          <a:stretch>
            <a:fillRect/>
          </a:stretch>
        </p:blipFill>
        <p:spPr>
          <a:xfrm>
            <a:off x="4599900" y="1289836"/>
            <a:ext cx="4232400" cy="32343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Right</a:t>
            </a:r>
          </a:p>
        </p:txBody>
      </p:sp>
      <p:sp>
        <p:nvSpPr>
          <p:cNvPr id="216" name="Shape 216"/>
          <p:cNvSpPr txBox="1">
            <a:spLocks noGrp="1"/>
          </p:cNvSpPr>
          <p:nvPr>
            <p:ph type="body" idx="1"/>
          </p:nvPr>
        </p:nvSpPr>
        <p:spPr>
          <a:xfrm>
            <a:off x="311700" y="1000075"/>
            <a:ext cx="4273500" cy="3813900"/>
          </a:xfrm>
          <a:prstGeom prst="rect">
            <a:avLst/>
          </a:prstGeom>
        </p:spPr>
        <p:txBody>
          <a:bodyPr lIns="91425" tIns="91425" rIns="91425" bIns="91425" anchor="t" anchorCtr="0">
            <a:noAutofit/>
          </a:bodyPr>
          <a:lstStyle/>
          <a:p>
            <a:pPr marL="457200" lvl="0" indent="-228600" rtl="0">
              <a:spcBef>
                <a:spcPts val="0"/>
              </a:spcBef>
            </a:pPr>
            <a:r>
              <a:rPr lang="en" dirty="0"/>
              <a:t>Set of permissions that entitle a Party to do something with a Creation</a:t>
            </a:r>
          </a:p>
          <a:p>
            <a:pPr marL="457200" lvl="0" indent="-228600" rtl="0">
              <a:spcBef>
                <a:spcPts val="0"/>
              </a:spcBef>
            </a:pPr>
            <a:r>
              <a:rPr lang="en" dirty="0"/>
              <a:t>For example:</a:t>
            </a:r>
          </a:p>
          <a:p>
            <a:pPr marL="457200" lvl="0" indent="0" rtl="0">
              <a:spcBef>
                <a:spcPts val="0"/>
              </a:spcBef>
              <a:buNone/>
            </a:pPr>
            <a:r>
              <a:rPr lang="en" sz="2400" i="1" dirty="0"/>
              <a:t>“Andy Warhol controls all Rights to 32 Campbell’s Soup Cans”</a:t>
            </a:r>
          </a:p>
        </p:txBody>
      </p:sp>
      <p:pic>
        <p:nvPicPr>
          <p:cNvPr id="217" name="Shape 217"/>
          <p:cNvPicPr preferRelativeResize="0"/>
          <p:nvPr/>
        </p:nvPicPr>
        <p:blipFill>
          <a:blip r:embed="rId3">
            <a:alphaModFix/>
          </a:blip>
          <a:stretch>
            <a:fillRect/>
          </a:stretch>
        </p:blipFill>
        <p:spPr>
          <a:xfrm>
            <a:off x="4585200" y="1280450"/>
            <a:ext cx="4273499" cy="3253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RightsAssignment</a:t>
            </a:r>
          </a:p>
        </p:txBody>
      </p:sp>
      <p:sp>
        <p:nvSpPr>
          <p:cNvPr id="223" name="Shape 223"/>
          <p:cNvSpPr txBox="1">
            <a:spLocks noGrp="1"/>
          </p:cNvSpPr>
          <p:nvPr>
            <p:ph type="body" idx="1"/>
          </p:nvPr>
        </p:nvSpPr>
        <p:spPr>
          <a:xfrm>
            <a:off x="311700" y="1000075"/>
            <a:ext cx="4258800" cy="3813900"/>
          </a:xfrm>
          <a:prstGeom prst="rect">
            <a:avLst/>
          </a:prstGeom>
        </p:spPr>
        <p:txBody>
          <a:bodyPr lIns="91425" tIns="91425" rIns="91425" bIns="91425" anchor="t" anchorCtr="0">
            <a:noAutofit/>
          </a:bodyPr>
          <a:lstStyle/>
          <a:p>
            <a:pPr marL="457200" lvl="0" indent="-228600" rtl="0">
              <a:spcBef>
                <a:spcPts val="0"/>
              </a:spcBef>
            </a:pPr>
            <a:r>
              <a:rPr lang="en"/>
              <a:t>Every possible way to “transfer” a Right from Party to Party</a:t>
            </a:r>
          </a:p>
          <a:p>
            <a:pPr marL="457200" lvl="0" indent="-228600" rtl="0">
              <a:spcBef>
                <a:spcPts val="0"/>
              </a:spcBef>
            </a:pPr>
            <a:r>
              <a:rPr lang="en"/>
              <a:t>For example:</a:t>
            </a:r>
          </a:p>
          <a:p>
            <a:pPr marL="457200" lvl="0" indent="0" rtl="0">
              <a:spcBef>
                <a:spcPts val="0"/>
              </a:spcBef>
              <a:buNone/>
            </a:pPr>
            <a:r>
              <a:rPr lang="en" sz="2000" i="1"/>
              <a:t>“I, Andy Warhol declare that ‘32 Campbell’s Soup Cans’ shall be published under CC free use license” </a:t>
            </a:r>
          </a:p>
        </p:txBody>
      </p:sp>
      <p:pic>
        <p:nvPicPr>
          <p:cNvPr id="224" name="Shape 224"/>
          <p:cNvPicPr preferRelativeResize="0"/>
          <p:nvPr/>
        </p:nvPicPr>
        <p:blipFill>
          <a:blip r:embed="rId3">
            <a:alphaModFix/>
          </a:blip>
          <a:stretch>
            <a:fillRect/>
          </a:stretch>
        </p:blipFill>
        <p:spPr>
          <a:xfrm>
            <a:off x="4570499" y="1281147"/>
            <a:ext cx="4258800" cy="32517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Assertion</a:t>
            </a:r>
          </a:p>
        </p:txBody>
      </p:sp>
      <p:sp>
        <p:nvSpPr>
          <p:cNvPr id="230" name="Shape 230"/>
          <p:cNvSpPr txBox="1">
            <a:spLocks noGrp="1"/>
          </p:cNvSpPr>
          <p:nvPr>
            <p:ph type="body" idx="1"/>
          </p:nvPr>
        </p:nvSpPr>
        <p:spPr>
          <a:xfrm>
            <a:off x="311700" y="1000075"/>
            <a:ext cx="4273500" cy="3813900"/>
          </a:xfrm>
          <a:prstGeom prst="rect">
            <a:avLst/>
          </a:prstGeom>
        </p:spPr>
        <p:txBody>
          <a:bodyPr lIns="91425" tIns="91425" rIns="91425" bIns="91425" anchor="t" anchorCtr="0">
            <a:noAutofit/>
          </a:bodyPr>
          <a:lstStyle/>
          <a:p>
            <a:pPr marL="457200" lvl="0" indent="-228600" rtl="0">
              <a:spcBef>
                <a:spcPts val="0"/>
              </a:spcBef>
            </a:pPr>
            <a:r>
              <a:rPr lang="en"/>
              <a:t>A claim made about the substance of a Right</a:t>
            </a:r>
          </a:p>
          <a:p>
            <a:pPr marL="457200" lvl="0" indent="-228600" rtl="0">
              <a:spcBef>
                <a:spcPts val="0"/>
              </a:spcBef>
            </a:pPr>
            <a:r>
              <a:rPr lang="en"/>
              <a:t>For example:</a:t>
            </a:r>
          </a:p>
          <a:p>
            <a:pPr marL="457200" lvl="0" indent="0" rtl="0">
              <a:spcBef>
                <a:spcPts val="0"/>
              </a:spcBef>
              <a:buNone/>
            </a:pPr>
            <a:r>
              <a:rPr lang="en" i="1"/>
              <a:t>“I, the MoMa, New York, claim that Andy Warhol is the righteous creator of ‘32 Campbell’s Soup Cans’”</a:t>
            </a:r>
          </a:p>
        </p:txBody>
      </p:sp>
      <p:pic>
        <p:nvPicPr>
          <p:cNvPr id="231" name="Shape 231"/>
          <p:cNvPicPr preferRelativeResize="0"/>
          <p:nvPr/>
        </p:nvPicPr>
        <p:blipFill>
          <a:blip r:embed="rId3">
            <a:alphaModFix/>
          </a:blip>
          <a:stretch>
            <a:fillRect/>
          </a:stretch>
        </p:blipFill>
        <p:spPr>
          <a:xfrm>
            <a:off x="4585197" y="1279375"/>
            <a:ext cx="4247099" cy="32553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LCC RRM: RightsConflict</a:t>
            </a:r>
          </a:p>
        </p:txBody>
      </p:sp>
      <p:sp>
        <p:nvSpPr>
          <p:cNvPr id="237" name="Shape 237"/>
          <p:cNvSpPr txBox="1">
            <a:spLocks noGrp="1"/>
          </p:cNvSpPr>
          <p:nvPr>
            <p:ph type="body" idx="1"/>
          </p:nvPr>
        </p:nvSpPr>
        <p:spPr>
          <a:xfrm>
            <a:off x="311700" y="1000075"/>
            <a:ext cx="4273500" cy="3813900"/>
          </a:xfrm>
          <a:prstGeom prst="rect">
            <a:avLst/>
          </a:prstGeom>
        </p:spPr>
        <p:txBody>
          <a:bodyPr lIns="91425" tIns="91425" rIns="91425" bIns="91425" anchor="t" anchorCtr="0">
            <a:noAutofit/>
          </a:bodyPr>
          <a:lstStyle/>
          <a:p>
            <a:pPr marL="457200" lvl="0" indent="-228600" rtl="0">
              <a:spcBef>
                <a:spcPts val="0"/>
              </a:spcBef>
            </a:pPr>
            <a:r>
              <a:rPr lang="en"/>
              <a:t>A statement of disagreement over a Right</a:t>
            </a:r>
          </a:p>
          <a:p>
            <a:pPr marL="457200" lvl="0" indent="-228600" rtl="0">
              <a:spcBef>
                <a:spcPts val="0"/>
              </a:spcBef>
            </a:pPr>
            <a:r>
              <a:rPr lang="en"/>
              <a:t>For example:</a:t>
            </a:r>
          </a:p>
          <a:p>
            <a:pPr marL="457200" lvl="0" indent="0" rtl="0">
              <a:spcBef>
                <a:spcPts val="0"/>
              </a:spcBef>
              <a:buNone/>
            </a:pPr>
            <a:r>
              <a:rPr lang="en" i="1"/>
              <a:t>“I, Tim, declare that Andy Warhol is </a:t>
            </a:r>
            <a:r>
              <a:rPr lang="en" b="1" i="1"/>
              <a:t>NOT</a:t>
            </a:r>
            <a:r>
              <a:rPr lang="en" i="1"/>
              <a:t> the righteous creator of ‘32 Campbell’s Soup Cans’”</a:t>
            </a:r>
          </a:p>
        </p:txBody>
      </p:sp>
      <p:pic>
        <p:nvPicPr>
          <p:cNvPr id="238" name="Shape 238"/>
          <p:cNvPicPr preferRelativeResize="0"/>
          <p:nvPr/>
        </p:nvPicPr>
        <p:blipFill>
          <a:blip r:embed="rId3">
            <a:alphaModFix/>
          </a:blip>
          <a:stretch>
            <a:fillRect/>
          </a:stretch>
        </p:blipFill>
        <p:spPr>
          <a:xfrm>
            <a:off x="4585200" y="1286562"/>
            <a:ext cx="4273500" cy="3240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Technical Details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Main technical components</a:t>
            </a:r>
          </a:p>
        </p:txBody>
      </p:sp>
      <p:sp>
        <p:nvSpPr>
          <p:cNvPr id="249" name="Shape 249"/>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IPLD: Merkle-linking of JSON objects</a:t>
            </a:r>
          </a:p>
          <a:p>
            <a:pPr marL="457200" lvl="0" indent="-228600" rtl="0">
              <a:spcBef>
                <a:spcPts val="0"/>
              </a:spcBef>
            </a:pPr>
            <a:r>
              <a:rPr lang="en"/>
              <a:t>JSON-LD: URI-linking of JSON objects</a:t>
            </a:r>
          </a:p>
          <a:p>
            <a:pPr marL="457200" lvl="0" indent="-228600" rtl="0">
              <a:spcBef>
                <a:spcPts val="0"/>
              </a:spcBef>
            </a:pPr>
            <a:r>
              <a:rPr lang="en"/>
              <a:t>Interledger Protocol: Linking of ordered transactions on blockchains</a:t>
            </a:r>
          </a:p>
          <a:p>
            <a:pPr marL="457200" lvl="0" indent="-228600">
              <a:spcBef>
                <a:spcPts val="0"/>
              </a:spcBef>
            </a:pPr>
            <a:r>
              <a:rPr lang="en"/>
              <a:t>Some canonical identity protocol for the web (specifics: unclear as of now - “Reboot the Web of Trust”?)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Agenda I</a:t>
            </a:r>
          </a:p>
        </p:txBody>
      </p:sp>
      <p:sp>
        <p:nvSpPr>
          <p:cNvPr id="142" name="Shape 142"/>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sz="1600" dirty="0"/>
              <a:t>Introduction</a:t>
            </a:r>
          </a:p>
          <a:p>
            <a:pPr marL="914400" lvl="1" indent="-228600" rtl="0">
              <a:spcBef>
                <a:spcPts val="0"/>
              </a:spcBef>
            </a:pPr>
            <a:r>
              <a:rPr lang="en" sz="1400" dirty="0"/>
              <a:t>Goals</a:t>
            </a:r>
          </a:p>
          <a:p>
            <a:pPr marL="914400" lvl="1" indent="-228600" rtl="0">
              <a:spcBef>
                <a:spcPts val="0"/>
              </a:spcBef>
            </a:pPr>
            <a:r>
              <a:rPr lang="en" sz="1400" dirty="0"/>
              <a:t>Ideas</a:t>
            </a:r>
          </a:p>
          <a:p>
            <a:pPr marL="457200" lvl="0" indent="-228600" rtl="0">
              <a:spcBef>
                <a:spcPts val="0"/>
              </a:spcBef>
            </a:pPr>
            <a:r>
              <a:rPr lang="en" sz="1600" dirty="0">
                <a:solidFill>
                  <a:schemeClr val="dk1"/>
                </a:solidFill>
              </a:rPr>
              <a:t>The LCC Framework</a:t>
            </a:r>
          </a:p>
          <a:p>
            <a:pPr marL="457200" lvl="0" indent="-228600" rtl="0">
              <a:spcBef>
                <a:spcPts val="0"/>
              </a:spcBef>
            </a:pPr>
            <a:r>
              <a:rPr lang="en" sz="1600" dirty="0"/>
              <a:t>Technical details</a:t>
            </a:r>
          </a:p>
          <a:p>
            <a:pPr marL="914400" lvl="1" indent="-228600" rtl="0">
              <a:spcBef>
                <a:spcPts val="0"/>
              </a:spcBef>
            </a:pPr>
            <a:r>
              <a:rPr lang="en" sz="1400" dirty="0"/>
              <a:t>What is IPLD?</a:t>
            </a:r>
          </a:p>
          <a:p>
            <a:pPr marL="914400" lvl="1" indent="-228600" rtl="0">
              <a:spcBef>
                <a:spcPts val="0"/>
              </a:spcBef>
            </a:pPr>
            <a:r>
              <a:rPr lang="en" sz="1400" dirty="0"/>
              <a:t>What is Linked Data? + useful RDF schemata</a:t>
            </a:r>
          </a:p>
          <a:p>
            <a:pPr marL="914400" lvl="1" indent="-228600" rtl="0">
              <a:spcBef>
                <a:spcPts val="0"/>
              </a:spcBef>
            </a:pPr>
            <a:r>
              <a:rPr lang="en" sz="1400" dirty="0"/>
              <a:t>What is the Interledger Protocol?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What is IPLD?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What is IPLD?</a:t>
            </a:r>
          </a:p>
        </p:txBody>
      </p:sp>
      <p:sp>
        <p:nvSpPr>
          <p:cNvPr id="260" name="Shape 260"/>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Merkle-linking JSON objects</a:t>
            </a:r>
          </a:p>
          <a:p>
            <a:pPr marL="914400" lvl="1" indent="-228600" rtl="0">
              <a:spcBef>
                <a:spcPts val="0"/>
              </a:spcBef>
            </a:pPr>
            <a:r>
              <a:rPr lang="en"/>
              <a:t>Cryptographic integrity-checking of data</a:t>
            </a:r>
          </a:p>
          <a:p>
            <a:pPr marL="0" lvl="0" indent="0" rtl="0">
              <a:spcBef>
                <a:spcPts val="0"/>
              </a:spcBef>
              <a:buNone/>
            </a:pPr>
            <a:endParaRPr/>
          </a:p>
          <a:p>
            <a:pPr marL="457200" lvl="0" indent="-228600" rtl="0">
              <a:spcBef>
                <a:spcPts val="0"/>
              </a:spcBef>
            </a:pPr>
            <a:r>
              <a:rPr lang="en"/>
              <a:t>Merkle-paths JSON objects</a:t>
            </a:r>
          </a:p>
          <a:p>
            <a:pPr marL="914400" lvl="1" indent="-228600" rtl="0">
              <a:spcBef>
                <a:spcPts val="0"/>
              </a:spcBef>
            </a:pPr>
            <a:r>
              <a:rPr lang="en"/>
              <a:t>Content-addressable data/storage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p:nvPr/>
        </p:nvSpPr>
        <p:spPr>
          <a:xfrm>
            <a:off x="293225" y="1032500"/>
            <a:ext cx="8478300" cy="3785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Merkle-Linking example I</a:t>
            </a:r>
          </a:p>
        </p:txBody>
      </p:sp>
      <p:sp>
        <p:nvSpPr>
          <p:cNvPr id="267" name="Shape 267"/>
          <p:cNvSpPr txBox="1">
            <a:spLocks noGrp="1"/>
          </p:cNvSpPr>
          <p:nvPr>
            <p:ph type="body" idx="1"/>
          </p:nvPr>
        </p:nvSpPr>
        <p:spPr>
          <a:xfrm>
            <a:off x="311700" y="1000075"/>
            <a:ext cx="8520600" cy="3813900"/>
          </a:xfrm>
          <a:prstGeom prst="rect">
            <a:avLst/>
          </a:prstGeom>
          <a:noFill/>
        </p:spPr>
        <p:txBody>
          <a:bodyPr lIns="91425" tIns="91425" rIns="91425" bIns="91425" anchor="t" anchorCtr="0">
            <a:noAutofit/>
          </a:bodyPr>
          <a:lstStyle/>
          <a:p>
            <a:pPr lvl="0">
              <a:spcBef>
                <a:spcPts val="0"/>
              </a:spcBef>
              <a:buNone/>
            </a:pPr>
            <a:r>
              <a:rPr lang="en" sz="1000" b="1">
                <a:latin typeface="Courier New"/>
                <a:ea typeface="Courier New"/>
                <a:cs typeface="Courier New"/>
                <a:sym typeface="Courier New"/>
              </a:rPr>
              <a:t>import ipld</a:t>
            </a:r>
          </a:p>
          <a:p>
            <a:pPr lvl="0">
              <a:spcBef>
                <a:spcPts val="0"/>
              </a:spcBef>
              <a:buClr>
                <a:schemeClr val="dk1"/>
              </a:buClr>
              <a:buSzPct val="110000"/>
              <a:buFont typeface="Arial"/>
              <a:buNone/>
            </a:pPr>
            <a:r>
              <a:rPr lang="en" sz="1000" b="1">
                <a:latin typeface="Courier New"/>
                <a:ea typeface="Courier New"/>
                <a:cs typeface="Courier New"/>
                <a:sym typeface="Courier New"/>
              </a:rPr>
              <a:t>In [2]: person = {</a:t>
            </a:r>
          </a:p>
          <a:p>
            <a:pPr lvl="0">
              <a:spcBef>
                <a:spcPts val="0"/>
              </a:spcBef>
              <a:buNone/>
            </a:pPr>
            <a:r>
              <a:rPr lang="en" sz="1000" b="1">
                <a:latin typeface="Courier New"/>
                <a:ea typeface="Courier New"/>
                <a:cs typeface="Courier New"/>
                <a:sym typeface="Courier New"/>
              </a:rPr>
              <a:t>...:     "givenName": "Andy",</a:t>
            </a:r>
          </a:p>
          <a:p>
            <a:pPr lvl="0">
              <a:spcBef>
                <a:spcPts val="0"/>
              </a:spcBef>
              <a:buClr>
                <a:schemeClr val="dk1"/>
              </a:buClr>
              <a:buSzPct val="110000"/>
              <a:buFont typeface="Arial"/>
              <a:buNone/>
            </a:pPr>
            <a:r>
              <a:rPr lang="en" sz="1000" b="1">
                <a:latin typeface="Courier New"/>
                <a:ea typeface="Courier New"/>
                <a:cs typeface="Courier New"/>
                <a:sym typeface="Courier New"/>
              </a:rPr>
              <a:t>...:     "familyName": "Warhol",</a:t>
            </a:r>
          </a:p>
          <a:p>
            <a:pPr lvl="0">
              <a:spcBef>
                <a:spcPts val="0"/>
              </a:spcBef>
              <a:buNone/>
            </a:pPr>
            <a:r>
              <a:rPr lang="en" sz="1000" b="1">
                <a:latin typeface="Courier New"/>
                <a:ea typeface="Courier New"/>
                <a:cs typeface="Courier New"/>
                <a:sym typeface="Courier New"/>
              </a:rPr>
              <a:t>...:     "birthDate": "1928-08-06"</a:t>
            </a:r>
          </a:p>
          <a:p>
            <a:pPr lvl="0">
              <a:spcBef>
                <a:spcPts val="0"/>
              </a:spcBef>
              <a:buClr>
                <a:schemeClr val="dk1"/>
              </a:buClr>
              <a:buSzPct val="110000"/>
              <a:buFont typeface="Arial"/>
              <a:buNone/>
            </a:pPr>
            <a:r>
              <a:rPr lang="en" sz="1000" b="1">
                <a:latin typeface="Courier New"/>
                <a:ea typeface="Courier New"/>
                <a:cs typeface="Courier New"/>
                <a:sym typeface="Courier New"/>
              </a:rPr>
              <a:t>...: }</a:t>
            </a:r>
          </a:p>
          <a:p>
            <a:pPr lvl="0">
              <a:spcBef>
                <a:spcPts val="0"/>
              </a:spcBef>
              <a:buClr>
                <a:schemeClr val="dk1"/>
              </a:buClr>
              <a:buSzPct val="110000"/>
              <a:buFont typeface="Arial"/>
              <a:buNone/>
            </a:pPr>
            <a:r>
              <a:rPr lang="en" sz="1000" b="1">
                <a:latin typeface="Courier New"/>
                <a:ea typeface="Courier New"/>
                <a:cs typeface="Courier New"/>
                <a:sym typeface="Courier New"/>
              </a:rPr>
              <a:t>In [3]: serialized_person = ipld.marshal(person) # serialize using CBOR</a:t>
            </a:r>
          </a:p>
          <a:p>
            <a:pPr lvl="0">
              <a:spcBef>
                <a:spcPts val="0"/>
              </a:spcBef>
              <a:buNone/>
            </a:pPr>
            <a:r>
              <a:rPr lang="en" sz="1000" b="1">
                <a:latin typeface="Courier New"/>
                <a:ea typeface="Courier New"/>
                <a:cs typeface="Courier New"/>
                <a:sym typeface="Courier New"/>
              </a:rPr>
              <a:t>Out[3]: b'\xa3ibirthDatej1928-08-06jfamilyNamefWarholigivenNamedAndy'</a:t>
            </a:r>
          </a:p>
          <a:p>
            <a:pPr lvl="0">
              <a:spcBef>
                <a:spcPts val="0"/>
              </a:spcBef>
              <a:buNone/>
            </a:pPr>
            <a:r>
              <a:rPr lang="en" sz="1000" b="1">
                <a:latin typeface="Courier New"/>
                <a:ea typeface="Courier New"/>
                <a:cs typeface="Courier New"/>
                <a:sym typeface="Courier New"/>
              </a:rPr>
              <a:t>In [4]: ipld.multihash(serialized_person) # hash CBOR value and get a hash digest</a:t>
            </a:r>
          </a:p>
          <a:p>
            <a:pPr lvl="0">
              <a:spcBef>
                <a:spcPts val="0"/>
              </a:spcBef>
              <a:buNone/>
            </a:pPr>
            <a:r>
              <a:rPr lang="en" sz="1000" b="1">
                <a:latin typeface="Courier New"/>
                <a:ea typeface="Courier New"/>
                <a:cs typeface="Courier New"/>
                <a:sym typeface="Courier New"/>
              </a:rPr>
              <a:t>Out[4]: ‘QmRinxtytQFizqBbcRfJ3i1ts617W8AA8xt53DsPGTfisC’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p:nvPr/>
        </p:nvSpPr>
        <p:spPr>
          <a:xfrm>
            <a:off x="293225" y="1032500"/>
            <a:ext cx="8478300" cy="3785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Merkle-Linking example II</a:t>
            </a:r>
          </a:p>
        </p:txBody>
      </p:sp>
      <p:sp>
        <p:nvSpPr>
          <p:cNvPr id="274" name="Shape 274"/>
          <p:cNvSpPr txBox="1">
            <a:spLocks noGrp="1"/>
          </p:cNvSpPr>
          <p:nvPr>
            <p:ph type="body" idx="1"/>
          </p:nvPr>
        </p:nvSpPr>
        <p:spPr>
          <a:xfrm>
            <a:off x="311700" y="1000075"/>
            <a:ext cx="7486500" cy="3813900"/>
          </a:xfrm>
          <a:prstGeom prst="rect">
            <a:avLst/>
          </a:prstGeom>
        </p:spPr>
        <p:txBody>
          <a:bodyPr lIns="91425" tIns="91425" rIns="91425" bIns="91425" anchor="t" anchorCtr="0">
            <a:noAutofit/>
          </a:bodyPr>
          <a:lstStyle/>
          <a:p>
            <a:pPr lvl="0">
              <a:lnSpc>
                <a:spcPct val="100000"/>
              </a:lnSpc>
              <a:spcBef>
                <a:spcPts val="0"/>
              </a:spcBef>
              <a:buNone/>
            </a:pPr>
            <a:r>
              <a:rPr lang="en" sz="1200" b="1">
                <a:latin typeface="Courier New"/>
                <a:ea typeface="Courier New"/>
                <a:cs typeface="Courier New"/>
                <a:sym typeface="Courier New"/>
              </a:rPr>
              <a:t>In [5]: creation = {</a:t>
            </a:r>
          </a:p>
          <a:p>
            <a:pPr lvl="0">
              <a:lnSpc>
                <a:spcPct val="100000"/>
              </a:lnSpc>
              <a:spcBef>
                <a:spcPts val="0"/>
              </a:spcBef>
              <a:buNone/>
            </a:pPr>
            <a:r>
              <a:rPr lang="en" sz="1200" b="1">
                <a:latin typeface="Courier New"/>
                <a:ea typeface="Courier New"/>
                <a:cs typeface="Courier New"/>
                <a:sym typeface="Courier New"/>
              </a:rPr>
              <a:t>    "name":"32 Campbell's Soup Cans",</a:t>
            </a:r>
          </a:p>
          <a:p>
            <a:pPr lvl="0">
              <a:lnSpc>
                <a:spcPct val="100000"/>
              </a:lnSpc>
              <a:spcBef>
                <a:spcPts val="0"/>
              </a:spcBef>
              <a:buNone/>
            </a:pPr>
            <a:r>
              <a:rPr lang="en" sz="1200" b="1">
                <a:latin typeface="Courier New"/>
                <a:ea typeface="Courier New"/>
                <a:cs typeface="Courier New"/>
                <a:sym typeface="Courier New"/>
              </a:rPr>
              <a:t>    "dateCreated": "01-01-1962",</a:t>
            </a:r>
          </a:p>
          <a:p>
            <a:pPr lvl="0">
              <a:lnSpc>
                <a:spcPct val="100000"/>
              </a:lnSpc>
              <a:spcBef>
                <a:spcPts val="0"/>
              </a:spcBef>
              <a:buNone/>
            </a:pPr>
            <a:r>
              <a:rPr lang="en" sz="1200" b="1">
                <a:latin typeface="Courier New"/>
                <a:ea typeface="Courier New"/>
                <a:cs typeface="Courier New"/>
                <a:sym typeface="Courier New"/>
              </a:rPr>
              <a:t>    "exampleOfWork": "https://en.wikipedia.org/wiki/.../media/File:Campbells_Soup_Cans_MOMA.jpg",</a:t>
            </a:r>
          </a:p>
          <a:p>
            <a:pPr lvl="0">
              <a:lnSpc>
                <a:spcPct val="100000"/>
              </a:lnSpc>
              <a:spcBef>
                <a:spcPts val="0"/>
              </a:spcBef>
              <a:buNone/>
            </a:pPr>
            <a:r>
              <a:rPr lang="en" sz="1200" b="1">
                <a:latin typeface="Courier New"/>
                <a:ea typeface="Courier New"/>
                <a:cs typeface="Courier New"/>
                <a:sym typeface="Courier New"/>
              </a:rPr>
              <a:t>    "author": { "/": "QmRinxtytQFizqBbcRfJ3i1ts617W8AA8xt53DsPGTfisC" } # see resulting hash prev slide</a:t>
            </a:r>
          </a:p>
          <a:p>
            <a:pPr lvl="0">
              <a:lnSpc>
                <a:spcPct val="100000"/>
              </a:lnSpc>
              <a:spcBef>
                <a:spcPts val="0"/>
              </a:spcBef>
              <a:buNone/>
            </a:pPr>
            <a:r>
              <a:rPr lang="en" sz="1200" b="1">
                <a:latin typeface="Courier New"/>
                <a:ea typeface="Courier New"/>
                <a:cs typeface="Courier New"/>
                <a:sym typeface="Courier New"/>
              </a:rPr>
              <a:t>}</a:t>
            </a:r>
          </a:p>
          <a:p>
            <a:pPr lvl="0">
              <a:spcBef>
                <a:spcPts val="0"/>
              </a:spcBef>
              <a:buNone/>
            </a:pPr>
            <a:r>
              <a:rPr lang="en" sz="1200" b="1">
                <a:latin typeface="Courier New"/>
                <a:ea typeface="Courier New"/>
                <a:cs typeface="Courier New"/>
                <a:sym typeface="Courier New"/>
              </a:rPr>
              <a:t>In [6]: serialized_creation = ipld.multihash(ipld.marshal(creation))</a:t>
            </a:r>
          </a:p>
          <a:p>
            <a:pPr lvl="0">
              <a:spcBef>
                <a:spcPts val="0"/>
              </a:spcBef>
              <a:buNone/>
            </a:pPr>
            <a:r>
              <a:rPr lang="en" sz="1200" b="1">
                <a:latin typeface="Courier New"/>
                <a:ea typeface="Courier New"/>
                <a:cs typeface="Courier New"/>
                <a:sym typeface="Courier New"/>
              </a:rPr>
              <a:t>Out[6]: ‘QmfMLNLyJZgvSPkNMvsJspRby2oqP6hWZ8Nd2PvKLhudmK’ </a:t>
            </a:r>
          </a:p>
          <a:p>
            <a:pPr lvl="0" rtl="0">
              <a:spcBef>
                <a:spcPts val="0"/>
              </a:spcBef>
              <a:buNone/>
            </a:pPr>
            <a:endParaRPr sz="1000" b="1">
              <a:latin typeface="Courier New"/>
              <a:ea typeface="Courier New"/>
              <a:cs typeface="Courier New"/>
              <a:sym typeface="Courier New"/>
            </a:endParaRPr>
          </a:p>
          <a:p>
            <a:pPr lvl="0" rtl="0">
              <a:spcBef>
                <a:spcPts val="0"/>
              </a:spcBef>
              <a:buNone/>
            </a:pPr>
            <a:endParaRPr sz="1000">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p:nvPr/>
        </p:nvSpPr>
        <p:spPr>
          <a:xfrm>
            <a:off x="293225" y="1752400"/>
            <a:ext cx="8478300" cy="3065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Merkle-paths example</a:t>
            </a:r>
          </a:p>
        </p:txBody>
      </p:sp>
      <p:sp>
        <p:nvSpPr>
          <p:cNvPr id="281" name="Shape 281"/>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381000" rtl="0">
              <a:spcBef>
                <a:spcPts val="0"/>
              </a:spcBef>
              <a:buSzPct val="100000"/>
            </a:pPr>
            <a:r>
              <a:rPr lang="en" sz="2400" b="0">
                <a:latin typeface="Arial"/>
                <a:ea typeface="Arial"/>
                <a:cs typeface="Arial"/>
                <a:sym typeface="Arial"/>
              </a:rPr>
              <a:t>Resolve path to specific set of information</a:t>
            </a:r>
          </a:p>
          <a:p>
            <a:pPr lvl="0" rtl="0">
              <a:spcBef>
                <a:spcPts val="0"/>
              </a:spcBef>
              <a:buNone/>
            </a:pPr>
            <a:endParaRPr/>
          </a:p>
          <a:p>
            <a:pPr lvl="0" rtl="0">
              <a:spcBef>
                <a:spcPts val="0"/>
              </a:spcBef>
              <a:buNone/>
            </a:pPr>
            <a:br>
              <a:rPr lang="en" sz="1000">
                <a:solidFill>
                  <a:schemeClr val="dk1"/>
                </a:solidFill>
              </a:rPr>
            </a:br>
            <a:endParaRPr lang="en" sz="1000">
              <a:solidFill>
                <a:schemeClr val="dk1"/>
              </a:solidFill>
            </a:endParaRP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a:spcBef>
                <a:spcPts val="0"/>
              </a:spcBef>
              <a:buNone/>
            </a:pPr>
            <a:endParaRPr sz="1000" b="1">
              <a:latin typeface="Courier New"/>
              <a:ea typeface="Courier New"/>
              <a:cs typeface="Courier New"/>
              <a:sym typeface="Courier New"/>
            </a:endParaRPr>
          </a:p>
        </p:txBody>
      </p:sp>
      <p:sp>
        <p:nvSpPr>
          <p:cNvPr id="282" name="Shape 282"/>
          <p:cNvSpPr txBox="1"/>
          <p:nvPr/>
        </p:nvSpPr>
        <p:spPr>
          <a:xfrm>
            <a:off x="311650" y="1752400"/>
            <a:ext cx="8520600" cy="29553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b="1">
                <a:solidFill>
                  <a:schemeClr val="dk1"/>
                </a:solidFill>
                <a:latin typeface="Courier New"/>
                <a:ea typeface="Courier New"/>
                <a:cs typeface="Courier New"/>
                <a:sym typeface="Courier New"/>
              </a:rPr>
              <a:t>In [7]: ipld.resolve('/ipfs/QmfMLNLyJZgvSPkNMvsJspRby2oqP6hWZ8Nd2PvKLhudmK/author')</a:t>
            </a:r>
          </a:p>
          <a:p>
            <a:pPr lvl="0" rtl="0">
              <a:lnSpc>
                <a:spcPct val="115000"/>
              </a:lnSpc>
              <a:spcBef>
                <a:spcPts val="0"/>
              </a:spcBef>
              <a:spcAft>
                <a:spcPts val="1600"/>
              </a:spcAft>
              <a:buNone/>
            </a:pPr>
            <a:r>
              <a:rPr lang="en" b="1">
                <a:solidFill>
                  <a:schemeClr val="dk1"/>
                </a:solidFill>
                <a:latin typeface="Courier New"/>
                <a:ea typeface="Courier New"/>
                <a:cs typeface="Courier New"/>
                <a:sym typeface="Courier New"/>
              </a:rPr>
              <a:t>Out[7]:</a:t>
            </a:r>
          </a:p>
          <a:p>
            <a:pPr lvl="0" rtl="0">
              <a:lnSpc>
                <a:spcPct val="115000"/>
              </a:lnSpc>
              <a:spcBef>
                <a:spcPts val="0"/>
              </a:spcBef>
              <a:spcAft>
                <a:spcPts val="1600"/>
              </a:spcAft>
              <a:buNone/>
            </a:pPr>
            <a:r>
              <a:rPr lang="en" b="1">
                <a:solidFill>
                  <a:schemeClr val="dk1"/>
                </a:solidFill>
                <a:latin typeface="Courier New"/>
                <a:ea typeface="Courier New"/>
                <a:cs typeface="Courier New"/>
                <a:sym typeface="Courier New"/>
              </a:rPr>
              <a:t>{“givenNamen”: “Andy”,</a:t>
            </a:r>
          </a:p>
          <a:p>
            <a:pPr lvl="0" rtl="0">
              <a:lnSpc>
                <a:spcPct val="115000"/>
              </a:lnSpc>
              <a:spcBef>
                <a:spcPts val="0"/>
              </a:spcBef>
              <a:spcAft>
                <a:spcPts val="1600"/>
              </a:spcAft>
              <a:buNone/>
            </a:pPr>
            <a:r>
              <a:rPr lang="en" b="1">
                <a:solidFill>
                  <a:schemeClr val="dk1"/>
                </a:solidFill>
                <a:latin typeface="Courier New"/>
                <a:ea typeface="Courier New"/>
                <a:cs typeface="Courier New"/>
                <a:sym typeface="Courier New"/>
              </a:rPr>
              <a:t> “familyName”: “Warhol”,</a:t>
            </a:r>
          </a:p>
          <a:p>
            <a:pPr lvl="0" rtl="0">
              <a:lnSpc>
                <a:spcPct val="115000"/>
              </a:lnSpc>
              <a:spcBef>
                <a:spcPts val="0"/>
              </a:spcBef>
              <a:spcAft>
                <a:spcPts val="1600"/>
              </a:spcAft>
              <a:buClr>
                <a:schemeClr val="dk1"/>
              </a:buClr>
              <a:buFont typeface="Arial"/>
              <a:buNone/>
            </a:pPr>
            <a:r>
              <a:rPr lang="en" b="1">
                <a:solidFill>
                  <a:schemeClr val="dk1"/>
                </a:solidFill>
                <a:latin typeface="Courier New"/>
                <a:ea typeface="Courier New"/>
                <a:cs typeface="Courier New"/>
                <a:sym typeface="Courier New"/>
              </a:rPr>
              <a:t> “birthDate”: “1928-08-06”}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Why IPLD?</a:t>
            </a:r>
          </a:p>
        </p:txBody>
      </p:sp>
      <p:sp>
        <p:nvSpPr>
          <p:cNvPr id="288" name="Shape 288"/>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spcBef>
                <a:spcPts val="0"/>
              </a:spcBef>
              <a:buNone/>
            </a:pPr>
            <a:r>
              <a:rPr lang="en" sz="2000" b="1" dirty="0"/>
              <a:t>Benefits:</a:t>
            </a:r>
          </a:p>
          <a:p>
            <a:pPr marL="457200" lvl="0" indent="-228600" rtl="0">
              <a:spcBef>
                <a:spcPts val="0"/>
              </a:spcBef>
            </a:pPr>
            <a:r>
              <a:rPr lang="en" sz="2000" dirty="0"/>
              <a:t>Crypto-integrity checking</a:t>
            </a:r>
          </a:p>
          <a:p>
            <a:pPr marL="457200" lvl="0" indent="-228600" rtl="0">
              <a:spcBef>
                <a:spcPts val="0"/>
              </a:spcBef>
            </a:pPr>
            <a:r>
              <a:rPr lang="en" sz="2000" dirty="0"/>
              <a:t>Content-addressing</a:t>
            </a:r>
          </a:p>
          <a:p>
            <a:pPr marL="457200" lvl="0" indent="-228600" rtl="0">
              <a:spcBef>
                <a:spcPts val="0"/>
              </a:spcBef>
            </a:pPr>
            <a:r>
              <a:rPr lang="en" sz="2000" dirty="0"/>
              <a:t>Inter-ledger resolvability</a:t>
            </a:r>
          </a:p>
          <a:p>
            <a:pPr marL="457200" lvl="0" indent="-228600" rtl="0">
              <a:spcBef>
                <a:spcPts val="0"/>
              </a:spcBef>
            </a:pPr>
            <a:r>
              <a:rPr lang="en" sz="2000" dirty="0"/>
              <a:t>Canonicalized ID</a:t>
            </a:r>
          </a:p>
          <a:p>
            <a:pPr marL="457200" lvl="0" indent="-228600" rtl="0">
              <a:spcBef>
                <a:spcPts val="0"/>
              </a:spcBef>
            </a:pPr>
            <a:r>
              <a:rPr lang="en" sz="2000" dirty="0"/>
              <a:t>Immutability</a:t>
            </a:r>
          </a:p>
          <a:p>
            <a:pPr marL="457200" lvl="0" indent="-228600" rtl="0">
              <a:spcBef>
                <a:spcPts val="0"/>
              </a:spcBef>
            </a:pPr>
            <a:r>
              <a:rPr lang="en" sz="2000" dirty="0"/>
              <a:t>Future-proof (multihash)</a:t>
            </a:r>
          </a:p>
        </p:txBody>
      </p:sp>
      <p:sp>
        <p:nvSpPr>
          <p:cNvPr id="289" name="Shape 289"/>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a:spcBef>
                <a:spcPts val="0"/>
              </a:spcBef>
              <a:buNone/>
            </a:pPr>
            <a:r>
              <a:rPr lang="en" sz="2000" b="1" dirty="0"/>
              <a:t>Caveats:</a:t>
            </a:r>
          </a:p>
          <a:p>
            <a:pPr marL="457200" lvl="0" indent="-228600" rtl="0">
              <a:spcBef>
                <a:spcPts val="0"/>
              </a:spcBef>
            </a:pPr>
            <a:r>
              <a:rPr lang="en" sz="2000" dirty="0"/>
              <a:t>Non-standard protocols (multi-x)</a:t>
            </a:r>
          </a:p>
          <a:p>
            <a:pPr marL="457200" lvl="0" indent="-228600" rtl="0">
              <a:spcBef>
                <a:spcPts val="0"/>
              </a:spcBef>
            </a:pPr>
            <a:r>
              <a:rPr lang="en" sz="2000" dirty="0"/>
              <a:t>Breakage with established protocols (e.g. URI)</a:t>
            </a:r>
          </a:p>
          <a:p>
            <a:pPr marL="457200" lvl="0" indent="-228600">
              <a:spcBef>
                <a:spcPts val="0"/>
              </a:spcBef>
            </a:pPr>
            <a:r>
              <a:rPr lang="en" sz="2000" dirty="0"/>
              <a:t>Non-compatible with LD ontology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What is Linked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Resource Description Framework (short: RDF)</a:t>
            </a:r>
          </a:p>
        </p:txBody>
      </p:sp>
      <p:sp>
        <p:nvSpPr>
          <p:cNvPr id="300" name="Shape 300"/>
          <p:cNvSpPr txBox="1">
            <a:spLocks noGrp="1"/>
          </p:cNvSpPr>
          <p:nvPr>
            <p:ph type="body" idx="1"/>
          </p:nvPr>
        </p:nvSpPr>
        <p:spPr>
          <a:xfrm>
            <a:off x="311700" y="1000075"/>
            <a:ext cx="8520600" cy="572700"/>
          </a:xfrm>
          <a:prstGeom prst="rect">
            <a:avLst/>
          </a:prstGeom>
        </p:spPr>
        <p:txBody>
          <a:bodyPr lIns="91425" tIns="91425" rIns="91425" bIns="91425" anchor="t" anchorCtr="0">
            <a:noAutofit/>
          </a:bodyPr>
          <a:lstStyle/>
          <a:p>
            <a:pPr marL="457200" lvl="0" indent="-228600">
              <a:spcBef>
                <a:spcPts val="0"/>
              </a:spcBef>
            </a:pPr>
            <a:r>
              <a:rPr lang="en"/>
              <a:t>A way to express assertions in a schematic way</a:t>
            </a:r>
          </a:p>
        </p:txBody>
      </p:sp>
      <p:pic>
        <p:nvPicPr>
          <p:cNvPr id="301" name="Shape 301"/>
          <p:cNvPicPr preferRelativeResize="0"/>
          <p:nvPr/>
        </p:nvPicPr>
        <p:blipFill>
          <a:blip r:embed="rId3">
            <a:alphaModFix/>
          </a:blip>
          <a:stretch>
            <a:fillRect/>
          </a:stretch>
        </p:blipFill>
        <p:spPr>
          <a:xfrm>
            <a:off x="813575" y="1572775"/>
            <a:ext cx="7516849" cy="3335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p:nvPr/>
        </p:nvSpPr>
        <p:spPr>
          <a:xfrm>
            <a:off x="293225" y="3882125"/>
            <a:ext cx="8478300" cy="1099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7" name="Shape 307"/>
          <p:cNvSpPr/>
          <p:nvPr/>
        </p:nvSpPr>
        <p:spPr>
          <a:xfrm>
            <a:off x="293225" y="1572775"/>
            <a:ext cx="8478300" cy="215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8" name="Shape 308"/>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What is JSON-LD?</a:t>
            </a:r>
          </a:p>
        </p:txBody>
      </p:sp>
      <p:sp>
        <p:nvSpPr>
          <p:cNvPr id="309" name="Shape 309"/>
          <p:cNvSpPr txBox="1">
            <a:spLocks noGrp="1"/>
          </p:cNvSpPr>
          <p:nvPr>
            <p:ph type="body" idx="1"/>
          </p:nvPr>
        </p:nvSpPr>
        <p:spPr>
          <a:xfrm>
            <a:off x="311700" y="1000075"/>
            <a:ext cx="8520600" cy="572700"/>
          </a:xfrm>
          <a:prstGeom prst="rect">
            <a:avLst/>
          </a:prstGeom>
        </p:spPr>
        <p:txBody>
          <a:bodyPr lIns="91425" tIns="91425" rIns="91425" bIns="91425" anchor="t" anchorCtr="0">
            <a:noAutofit/>
          </a:bodyPr>
          <a:lstStyle/>
          <a:p>
            <a:pPr marL="457200" lvl="0" indent="-228600" rtl="0">
              <a:spcBef>
                <a:spcPts val="0"/>
              </a:spcBef>
            </a:pPr>
            <a:r>
              <a:rPr lang="en"/>
              <a:t>Data structure serialize RDF in JSON</a:t>
            </a:r>
          </a:p>
        </p:txBody>
      </p:sp>
      <p:sp>
        <p:nvSpPr>
          <p:cNvPr id="310" name="Shape 310"/>
          <p:cNvSpPr txBox="1"/>
          <p:nvPr/>
        </p:nvSpPr>
        <p:spPr>
          <a:xfrm>
            <a:off x="311700" y="1572775"/>
            <a:ext cx="8044500" cy="3409200"/>
          </a:xfrm>
          <a:prstGeom prst="rect">
            <a:avLst/>
          </a:prstGeom>
          <a:noFill/>
          <a:ln>
            <a:noFill/>
          </a:ln>
        </p:spPr>
        <p:txBody>
          <a:bodyPr lIns="91425" tIns="91425" rIns="91425" bIns="91425" anchor="t" anchorCtr="0">
            <a:noAutofit/>
          </a:bodyPr>
          <a:lstStyle/>
          <a:p>
            <a:pPr lvl="0" rtl="0">
              <a:lnSpc>
                <a:spcPct val="190909"/>
              </a:lnSpc>
              <a:spcBef>
                <a:spcPts val="0"/>
              </a:spcBef>
              <a:spcAft>
                <a:spcPts val="1500"/>
              </a:spcAft>
              <a:buClr>
                <a:schemeClr val="dk1"/>
              </a:buClr>
              <a:buSzPct val="91666"/>
              <a:buFont typeface="Arial"/>
              <a:buNone/>
            </a:pPr>
            <a:r>
              <a:rPr lang="en" sz="1200" b="1">
                <a:latin typeface="Courier New"/>
                <a:ea typeface="Courier New"/>
                <a:cs typeface="Courier New"/>
                <a:sym typeface="Courier New"/>
              </a:rPr>
              <a:t>{</a:t>
            </a:r>
            <a:br>
              <a:rPr lang="en" sz="1200" b="1">
                <a:latin typeface="Courier New"/>
                <a:ea typeface="Courier New"/>
                <a:cs typeface="Courier New"/>
                <a:sym typeface="Courier New"/>
              </a:rPr>
            </a:br>
            <a:r>
              <a:rPr lang="en" sz="1200" b="1">
                <a:latin typeface="Courier New"/>
                <a:ea typeface="Courier New"/>
                <a:cs typeface="Courier New"/>
                <a:sym typeface="Courier New"/>
              </a:rPr>
              <a:t>  "@type": "http://schema.org/Person",</a:t>
            </a:r>
            <a:br>
              <a:rPr lang="en" sz="1200" b="1">
                <a:latin typeface="Courier New"/>
                <a:ea typeface="Courier New"/>
                <a:cs typeface="Courier New"/>
                <a:sym typeface="Courier New"/>
              </a:rPr>
            </a:br>
            <a:r>
              <a:rPr lang="en" sz="1200" b="1">
                <a:latin typeface="Courier New"/>
                <a:ea typeface="Courier New"/>
                <a:cs typeface="Courier New"/>
                <a:sym typeface="Courier New"/>
              </a:rPr>
              <a:t>  "@id": "http://example.com/data/AndyWarhol",</a:t>
            </a:r>
            <a:br>
              <a:rPr lang="en" sz="1200" b="1">
                <a:latin typeface="Courier New"/>
                <a:ea typeface="Courier New"/>
                <a:cs typeface="Courier New"/>
                <a:sym typeface="Courier New"/>
              </a:rPr>
            </a:br>
            <a:r>
              <a:rPr lang="en" sz="1200" b="1">
                <a:latin typeface="Courier New"/>
                <a:ea typeface="Courier New"/>
                <a:cs typeface="Courier New"/>
                <a:sym typeface="Courier New"/>
              </a:rPr>
              <a:t>  "givenName": "Andy",</a:t>
            </a:r>
            <a:br>
              <a:rPr lang="en" sz="1200" b="1">
                <a:latin typeface="Courier New"/>
                <a:ea typeface="Courier New"/>
                <a:cs typeface="Courier New"/>
                <a:sym typeface="Courier New"/>
              </a:rPr>
            </a:br>
            <a:r>
              <a:rPr lang="en" sz="1200" b="1">
                <a:latin typeface="Courier New"/>
                <a:ea typeface="Courier New"/>
                <a:cs typeface="Courier New"/>
                <a:sym typeface="Courier New"/>
              </a:rPr>
              <a:t>  "familyName": "Warhol",</a:t>
            </a:r>
            <a:br>
              <a:rPr lang="en" sz="1200" b="1">
                <a:latin typeface="Courier New"/>
                <a:ea typeface="Courier New"/>
                <a:cs typeface="Courier New"/>
                <a:sym typeface="Courier New"/>
              </a:rPr>
            </a:br>
            <a:r>
              <a:rPr lang="en" sz="1200" b="1">
                <a:latin typeface="Courier New"/>
                <a:ea typeface="Courier New"/>
                <a:cs typeface="Courier New"/>
                <a:sym typeface="Courier New"/>
              </a:rPr>
              <a:t>}</a:t>
            </a:r>
          </a:p>
          <a:p>
            <a:pPr lvl="0" rtl="0">
              <a:lnSpc>
                <a:spcPct val="190909"/>
              </a:lnSpc>
              <a:spcBef>
                <a:spcPts val="0"/>
              </a:spcBef>
              <a:spcAft>
                <a:spcPts val="1500"/>
              </a:spcAft>
              <a:buClr>
                <a:schemeClr val="dk1"/>
              </a:buClr>
              <a:buSzPct val="91666"/>
              <a:buFont typeface="Arial"/>
              <a:buNone/>
            </a:pPr>
            <a:r>
              <a:rPr lang="en" sz="1200" b="1">
                <a:latin typeface="Courier New"/>
                <a:ea typeface="Courier New"/>
                <a:cs typeface="Courier New"/>
                <a:sym typeface="Courier New"/>
              </a:rPr>
              <a:t>http:</a:t>
            </a:r>
            <a:r>
              <a:rPr lang="en" sz="1200" b="1" i="1">
                <a:latin typeface="Courier New"/>
                <a:ea typeface="Courier New"/>
                <a:cs typeface="Courier New"/>
                <a:sym typeface="Courier New"/>
              </a:rPr>
              <a:t>//example.com/data/AndyWarhol</a:t>
            </a:r>
            <a:br>
              <a:rPr lang="en" sz="1200" b="1">
                <a:latin typeface="Courier New"/>
                <a:ea typeface="Courier New"/>
                <a:cs typeface="Courier New"/>
                <a:sym typeface="Courier New"/>
              </a:rPr>
            </a:br>
            <a:r>
              <a:rPr lang="en" sz="1200" b="1">
                <a:latin typeface="Courier New"/>
                <a:ea typeface="Courier New"/>
                <a:cs typeface="Courier New"/>
                <a:sym typeface="Courier New"/>
              </a:rPr>
              <a:t>  http:</a:t>
            </a:r>
            <a:r>
              <a:rPr lang="en" sz="1200" b="1" i="1">
                <a:latin typeface="Courier New"/>
                <a:ea typeface="Courier New"/>
                <a:cs typeface="Courier New"/>
                <a:sym typeface="Courier New"/>
              </a:rPr>
              <a:t>//www.w3.org/1999/02/22-rdf-syntax-ns#type</a:t>
            </a:r>
            <a:br>
              <a:rPr lang="en" sz="1200" b="1">
                <a:latin typeface="Courier New"/>
                <a:ea typeface="Courier New"/>
                <a:cs typeface="Courier New"/>
                <a:sym typeface="Courier New"/>
              </a:rPr>
            </a:br>
            <a:r>
              <a:rPr lang="en" sz="1200" b="1">
                <a:latin typeface="Courier New"/>
                <a:ea typeface="Courier New"/>
                <a:cs typeface="Courier New"/>
                <a:sym typeface="Courier New"/>
              </a:rPr>
              <a:t>    http:</a:t>
            </a:r>
            <a:r>
              <a:rPr lang="en" sz="1200" b="1" i="1">
                <a:latin typeface="Courier New"/>
                <a:ea typeface="Courier New"/>
                <a:cs typeface="Courier New"/>
                <a:sym typeface="Courier New"/>
              </a:rPr>
              <a:t>//schema.org/Person .</a:t>
            </a:r>
          </a:p>
          <a:p>
            <a:pPr lv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Why JSON-LD?</a:t>
            </a:r>
          </a:p>
        </p:txBody>
      </p:sp>
      <p:sp>
        <p:nvSpPr>
          <p:cNvPr id="316" name="Shape 316"/>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spcBef>
                <a:spcPts val="0"/>
              </a:spcBef>
              <a:buNone/>
            </a:pPr>
            <a:r>
              <a:rPr lang="en" b="1"/>
              <a:t>Benefits:</a:t>
            </a:r>
          </a:p>
          <a:p>
            <a:pPr marL="457200" lvl="0" indent="-228600" rtl="0">
              <a:spcBef>
                <a:spcPts val="0"/>
              </a:spcBef>
            </a:pPr>
            <a:r>
              <a:rPr lang="en"/>
              <a:t>Approachable (compared to XML/RDF)</a:t>
            </a:r>
          </a:p>
          <a:p>
            <a:pPr marL="457200" lvl="0" indent="-228600" rtl="0">
              <a:spcBef>
                <a:spcPts val="0"/>
              </a:spcBef>
            </a:pPr>
            <a:r>
              <a:rPr lang="en"/>
              <a:t>Extensible</a:t>
            </a:r>
          </a:p>
          <a:p>
            <a:pPr marL="457200" lvl="0" indent="-228600" rtl="0">
              <a:spcBef>
                <a:spcPts val="0"/>
              </a:spcBef>
            </a:pPr>
            <a:r>
              <a:rPr lang="en"/>
              <a:t>Well-shaped data</a:t>
            </a:r>
          </a:p>
          <a:p>
            <a:pPr marL="457200" lvl="0" indent="-228600" rtl="0">
              <a:spcBef>
                <a:spcPts val="0"/>
              </a:spcBef>
            </a:pPr>
            <a:r>
              <a:rPr lang="en"/>
              <a:t>Maybe: Cross-usage from </a:t>
            </a:r>
            <a:r>
              <a:rPr lang="en" i="1"/>
              <a:t>Semantic Web</a:t>
            </a:r>
          </a:p>
          <a:p>
            <a:pPr lvl="0">
              <a:spcBef>
                <a:spcPts val="0"/>
              </a:spcBef>
              <a:buNone/>
            </a:pPr>
            <a:endParaRPr/>
          </a:p>
        </p:txBody>
      </p:sp>
      <p:sp>
        <p:nvSpPr>
          <p:cNvPr id="317" name="Shape 317"/>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a:spcBef>
                <a:spcPts val="0"/>
              </a:spcBef>
              <a:buNone/>
            </a:pPr>
            <a:r>
              <a:rPr lang="en" b="1"/>
              <a:t>Caveats:</a:t>
            </a:r>
          </a:p>
          <a:p>
            <a:pPr marL="457200" lvl="0" indent="-228600" rtl="0">
              <a:spcBef>
                <a:spcPts val="0"/>
              </a:spcBef>
            </a:pPr>
            <a:r>
              <a:rPr lang="en"/>
              <a:t>Assumption: Data is mutable</a:t>
            </a:r>
          </a:p>
          <a:p>
            <a:pPr marL="457200" lvl="0" indent="-228600">
              <a:spcBef>
                <a:spcPts val="0"/>
              </a:spcBef>
            </a:pPr>
            <a:r>
              <a:rPr lang="en"/>
              <a:t>Incompabilities with IPLD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Agenda II</a:t>
            </a:r>
          </a:p>
        </p:txBody>
      </p:sp>
      <p:sp>
        <p:nvSpPr>
          <p:cNvPr id="148" name="Shape 148"/>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marR="0" lvl="0" indent="-393700" algn="l" rtl="0">
              <a:lnSpc>
                <a:spcPct val="115000"/>
              </a:lnSpc>
              <a:spcBef>
                <a:spcPts val="0"/>
              </a:spcBef>
              <a:spcAft>
                <a:spcPts val="1600"/>
              </a:spcAft>
              <a:buClr>
                <a:srgbClr val="000000"/>
              </a:buClr>
              <a:buSzPct val="100000"/>
              <a:buFont typeface="Arial"/>
            </a:pPr>
            <a:r>
              <a:rPr lang="en"/>
              <a:t>The COALA IP Protocol</a:t>
            </a:r>
          </a:p>
          <a:p>
            <a:pPr marL="914400" marR="0" lvl="1" indent="-228600" algn="l" rtl="0">
              <a:lnSpc>
                <a:spcPct val="115000"/>
              </a:lnSpc>
              <a:spcBef>
                <a:spcPts val="0"/>
              </a:spcBef>
              <a:spcAft>
                <a:spcPts val="1600"/>
              </a:spcAft>
            </a:pPr>
            <a:r>
              <a:rPr lang="en"/>
              <a:t>Transformations from LCC RRM</a:t>
            </a:r>
          </a:p>
          <a:p>
            <a:pPr marL="914400" marR="0" lvl="1" indent="-228600" algn="l" rtl="0">
              <a:lnSpc>
                <a:spcPct val="115000"/>
              </a:lnSpc>
              <a:spcBef>
                <a:spcPts val="0"/>
              </a:spcBef>
              <a:spcAft>
                <a:spcPts val="1600"/>
              </a:spcAft>
            </a:pPr>
            <a:r>
              <a:rPr lang="en"/>
              <a:t>Evaluations and Challenges</a:t>
            </a:r>
          </a:p>
          <a:p>
            <a:pPr marL="914400" marR="0" lvl="1" indent="-228600" algn="l" rtl="0">
              <a:lnSpc>
                <a:spcPct val="115000"/>
              </a:lnSpc>
              <a:spcBef>
                <a:spcPts val="0"/>
              </a:spcBef>
              <a:spcAft>
                <a:spcPts val="1600"/>
              </a:spcAft>
            </a:pPr>
            <a:r>
              <a:rPr lang="en"/>
              <a:t>Roadmap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a:t>Useful RDF Schemata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Useful RDF schemata I</a:t>
            </a:r>
          </a:p>
        </p:txBody>
      </p:sp>
      <p:sp>
        <p:nvSpPr>
          <p:cNvPr id="328" name="Shape 328"/>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sz="2400" dirty="0"/>
              <a:t>LCC RRM Party:</a:t>
            </a:r>
          </a:p>
          <a:p>
            <a:pPr marL="914400" lvl="1" indent="-228600" rtl="0">
              <a:spcBef>
                <a:spcPts val="0"/>
              </a:spcBef>
            </a:pPr>
            <a:r>
              <a:rPr lang="en" sz="2000" dirty="0"/>
              <a:t>schema.org/Person</a:t>
            </a:r>
          </a:p>
          <a:p>
            <a:pPr marL="914400" lvl="1" indent="-228600" rtl="0">
              <a:spcBef>
                <a:spcPts val="0"/>
              </a:spcBef>
            </a:pPr>
            <a:r>
              <a:rPr lang="en" sz="2000" dirty="0"/>
              <a:t>schema.org/Organization</a:t>
            </a:r>
          </a:p>
          <a:p>
            <a:pPr lvl="0" rtl="0">
              <a:spcBef>
                <a:spcPts val="0"/>
              </a:spcBef>
              <a:buNone/>
            </a:pPr>
            <a:endParaRPr sz="2400" dirty="0"/>
          </a:p>
          <a:p>
            <a:pPr marL="457200" lvl="0" indent="-228600" rtl="0">
              <a:spcBef>
                <a:spcPts val="0"/>
              </a:spcBef>
            </a:pPr>
            <a:r>
              <a:rPr lang="en" sz="2400" dirty="0"/>
              <a:t>LCC RRM Creation:</a:t>
            </a:r>
          </a:p>
          <a:p>
            <a:pPr marL="914400" lvl="1" indent="-228600" rtl="0">
              <a:spcBef>
                <a:spcPts val="0"/>
              </a:spcBef>
            </a:pPr>
            <a:r>
              <a:rPr lang="en" sz="2000" dirty="0"/>
              <a:t>schema.org/CreativeWork</a:t>
            </a:r>
          </a:p>
          <a:p>
            <a:pPr marL="914400" lvl="1" indent="-228600">
              <a:spcBef>
                <a:spcPts val="0"/>
              </a:spcBef>
            </a:pPr>
            <a:r>
              <a:rPr lang="en" sz="2000" dirty="0"/>
              <a:t>And its subtypes: Book, Movie, MusicComposition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11700" y="282000"/>
            <a:ext cx="8520600" cy="572700"/>
          </a:xfrm>
          <a:prstGeom prst="rect">
            <a:avLst/>
          </a:prstGeom>
        </p:spPr>
        <p:txBody>
          <a:bodyPr lIns="91425" tIns="91425" rIns="91425" bIns="91425" anchor="t" anchorCtr="0">
            <a:noAutofit/>
          </a:bodyPr>
          <a:lstStyle/>
          <a:p>
            <a:pPr lvl="0">
              <a:spcBef>
                <a:spcPts val="0"/>
              </a:spcBef>
              <a:buNone/>
            </a:pPr>
            <a:r>
              <a:rPr lang="en"/>
              <a:t>Useful RDF schemata II</a:t>
            </a:r>
          </a:p>
        </p:txBody>
      </p:sp>
      <p:sp>
        <p:nvSpPr>
          <p:cNvPr id="334" name="Shape 334"/>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LCC RRM Place:</a:t>
            </a:r>
          </a:p>
          <a:p>
            <a:pPr marL="914400" lvl="1" indent="-228600" rtl="0">
              <a:spcBef>
                <a:spcPts val="0"/>
              </a:spcBef>
            </a:pPr>
            <a:r>
              <a:rPr lang="en"/>
              <a:t>schema.org/Place</a:t>
            </a:r>
          </a:p>
          <a:p>
            <a:pPr lvl="0" rtl="0">
              <a:spcBef>
                <a:spcPts val="0"/>
              </a:spcBef>
              <a:buNone/>
            </a:pPr>
            <a:endParaRPr/>
          </a:p>
          <a:p>
            <a:pPr marL="457200" lvl="0" indent="-228600" rtl="0">
              <a:spcBef>
                <a:spcPts val="0"/>
              </a:spcBef>
            </a:pPr>
            <a:r>
              <a:rPr lang="en"/>
              <a:t>LCC RRM Assertion:</a:t>
            </a:r>
          </a:p>
          <a:p>
            <a:pPr marL="914400" lvl="1" indent="-228600" rtl="0">
              <a:spcBef>
                <a:spcPts val="0"/>
              </a:spcBef>
            </a:pPr>
            <a:r>
              <a:rPr lang="en"/>
              <a:t>schema.org/AssessAction</a:t>
            </a:r>
          </a:p>
          <a:p>
            <a:pPr marL="914400" lvl="1" indent="-228600" rtl="0">
              <a:spcBef>
                <a:spcPts val="0"/>
              </a:spcBef>
            </a:pPr>
            <a:r>
              <a:rPr lang="en"/>
              <a:t>Additionally: Web of Trust Ontology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What is the Interledger Protocol?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
        <p:cNvGrpSpPr/>
        <p:nvPr/>
      </p:nvGrpSpPr>
      <p:grpSpPr>
        <a:xfrm>
          <a:off x="0" y="0"/>
          <a:ext cx="0" cy="0"/>
          <a:chOff x="0" y="0"/>
          <a:chExt cx="0" cy="0"/>
        </a:xfrm>
      </p:grpSpPr>
      <p:sp>
        <p:nvSpPr>
          <p:cNvPr id="344" name="Shape 344"/>
          <p:cNvSpPr txBox="1"/>
          <p:nvPr/>
        </p:nvSpPr>
        <p:spPr>
          <a:xfrm>
            <a:off x="3306850" y="1673425"/>
            <a:ext cx="3882600" cy="784800"/>
          </a:xfrm>
          <a:prstGeom prst="rect">
            <a:avLst/>
          </a:prstGeom>
          <a:noFill/>
          <a:ln>
            <a:noFill/>
          </a:ln>
        </p:spPr>
        <p:txBody>
          <a:bodyPr lIns="91425" tIns="91425" rIns="91425" bIns="91425" anchor="ctr" anchorCtr="0">
            <a:noAutofit/>
          </a:bodyPr>
          <a:lstStyle/>
          <a:p>
            <a:pPr lvl="0" rtl="0">
              <a:spcBef>
                <a:spcPts val="0"/>
              </a:spcBef>
              <a:buNone/>
            </a:pPr>
            <a:r>
              <a:rPr lang="en" sz="4800">
                <a:solidFill>
                  <a:srgbClr val="FFFFFF"/>
                </a:solidFill>
                <a:latin typeface="Helvetica Neue"/>
                <a:ea typeface="Helvetica Neue"/>
                <a:cs typeface="Helvetica Neue"/>
                <a:sym typeface="Helvetica Neue"/>
              </a:rPr>
              <a:t>Interledger</a:t>
            </a:r>
          </a:p>
        </p:txBody>
      </p:sp>
      <p:sp>
        <p:nvSpPr>
          <p:cNvPr id="345" name="Shape 345"/>
          <p:cNvSpPr txBox="1"/>
          <p:nvPr/>
        </p:nvSpPr>
        <p:spPr>
          <a:xfrm>
            <a:off x="3306850" y="2464481"/>
            <a:ext cx="5033700" cy="5346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lt1"/>
                </a:solidFill>
                <a:latin typeface="Helvetica Neue"/>
                <a:ea typeface="Helvetica Neue"/>
                <a:cs typeface="Helvetica Neue"/>
                <a:sym typeface="Helvetica Neue"/>
              </a:rPr>
              <a:t>The protocol for connecting blockchains</a:t>
            </a:r>
          </a:p>
        </p:txBody>
      </p:sp>
      <p:pic>
        <p:nvPicPr>
          <p:cNvPr id="346" name="Shape 346"/>
          <p:cNvPicPr preferRelativeResize="0"/>
          <p:nvPr/>
        </p:nvPicPr>
        <p:blipFill>
          <a:blip r:embed="rId3">
            <a:alphaModFix/>
          </a:blip>
          <a:stretch>
            <a:fillRect/>
          </a:stretch>
        </p:blipFill>
        <p:spPr>
          <a:xfrm>
            <a:off x="941200" y="1172500"/>
            <a:ext cx="1339988" cy="1339988"/>
          </a:xfrm>
          <a:prstGeom prst="rect">
            <a:avLst/>
          </a:prstGeom>
          <a:noFill/>
          <a:ln>
            <a:noFill/>
          </a:ln>
        </p:spPr>
      </p:pic>
      <p:cxnSp>
        <p:nvCxnSpPr>
          <p:cNvPr id="347" name="Shape 347"/>
          <p:cNvCxnSpPr/>
          <p:nvPr/>
        </p:nvCxnSpPr>
        <p:spPr>
          <a:xfrm>
            <a:off x="3056525" y="1733668"/>
            <a:ext cx="0" cy="1378200"/>
          </a:xfrm>
          <a:prstGeom prst="straightConnector1">
            <a:avLst/>
          </a:prstGeom>
          <a:noFill/>
          <a:ln w="9525" cap="flat" cmpd="sng">
            <a:solidFill>
              <a:schemeClr val="dk2"/>
            </a:solidFill>
            <a:prstDash val="solid"/>
            <a:round/>
            <a:headEnd type="none" w="lg" len="lg"/>
            <a:tailEnd type="none" w="lg" len="lg"/>
          </a:ln>
        </p:spPr>
      </p:cxnSp>
      <p:sp>
        <p:nvSpPr>
          <p:cNvPr id="348" name="Shape 348"/>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lt1"/>
                </a:solidFill>
                <a:latin typeface="Helvetica Neue"/>
                <a:ea typeface="Helvetica Neue"/>
                <a:cs typeface="Helvetica Neue"/>
                <a:sym typeface="Helvetica Neue"/>
              </a:rPr>
              <a:t>© Interledger Community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2"/>
        <p:cNvGrpSpPr/>
        <p:nvPr/>
      </p:nvGrpSpPr>
      <p:grpSpPr>
        <a:xfrm>
          <a:off x="0" y="0"/>
          <a:ext cx="0" cy="0"/>
          <a:chOff x="0" y="0"/>
          <a:chExt cx="0" cy="0"/>
        </a:xfrm>
      </p:grpSpPr>
      <p:pic>
        <p:nvPicPr>
          <p:cNvPr id="353" name="Shape 353"/>
          <p:cNvPicPr preferRelativeResize="0"/>
          <p:nvPr/>
        </p:nvPicPr>
        <p:blipFill rotWithShape="1">
          <a:blip r:embed="rId3">
            <a:alphaModFix/>
          </a:blip>
          <a:srcRect t="9332" b="4734"/>
          <a:stretch/>
        </p:blipFill>
        <p:spPr>
          <a:xfrm>
            <a:off x="0" y="414725"/>
            <a:ext cx="9144000" cy="4314049"/>
          </a:xfrm>
          <a:prstGeom prst="rect">
            <a:avLst/>
          </a:prstGeom>
          <a:noFill/>
          <a:ln>
            <a:noFill/>
          </a:ln>
        </p:spPr>
      </p:pic>
      <p:sp>
        <p:nvSpPr>
          <p:cNvPr id="354" name="Shape 354"/>
          <p:cNvSpPr txBox="1"/>
          <p:nvPr/>
        </p:nvSpPr>
        <p:spPr>
          <a:xfrm>
            <a:off x="-150" y="1996625"/>
            <a:ext cx="9144000" cy="1546200"/>
          </a:xfrm>
          <a:prstGeom prst="rect">
            <a:avLst/>
          </a:prstGeom>
          <a:solidFill>
            <a:srgbClr val="FFFFFF">
              <a:alpha val="76920"/>
            </a:srgbClr>
          </a:solidFill>
          <a:ln>
            <a:noFill/>
          </a:ln>
        </p:spPr>
        <p:txBody>
          <a:bodyPr lIns="91425" tIns="91425" rIns="91425" bIns="91425" anchor="ctr" anchorCtr="0">
            <a:noAutofit/>
          </a:bodyPr>
          <a:lstStyle/>
          <a:p>
            <a:pPr lvl="0" algn="ctr" rtl="0">
              <a:spcBef>
                <a:spcPts val="0"/>
              </a:spcBef>
              <a:buNone/>
            </a:pPr>
            <a:endParaRPr sz="3000"/>
          </a:p>
        </p:txBody>
      </p:sp>
      <p:sp>
        <p:nvSpPr>
          <p:cNvPr id="355" name="Shape 355"/>
          <p:cNvSpPr txBox="1"/>
          <p:nvPr/>
        </p:nvSpPr>
        <p:spPr>
          <a:xfrm>
            <a:off x="-609600" y="2052726"/>
            <a:ext cx="10363200" cy="1434000"/>
          </a:xfrm>
          <a:prstGeom prst="rect">
            <a:avLst/>
          </a:prstGeom>
          <a:noFill/>
          <a:ln>
            <a:noFill/>
          </a:ln>
        </p:spPr>
        <p:txBody>
          <a:bodyPr lIns="91425" tIns="91425" rIns="91425" bIns="91425" anchor="ctr" anchorCtr="0">
            <a:noAutofit/>
          </a:bodyPr>
          <a:lstStyle/>
          <a:p>
            <a:pPr lvl="0" algn="ctr" rtl="0">
              <a:spcBef>
                <a:spcPts val="0"/>
              </a:spcBef>
              <a:buNone/>
            </a:pPr>
            <a:r>
              <a:rPr lang="en" sz="3600">
                <a:solidFill>
                  <a:srgbClr val="262626"/>
                </a:solidFill>
                <a:latin typeface="Raleway"/>
                <a:ea typeface="Raleway"/>
                <a:cs typeface="Raleway"/>
                <a:sym typeface="Raleway"/>
              </a:rPr>
              <a:t>The World Will </a:t>
            </a:r>
            <a:r>
              <a:rPr lang="en" sz="3600" b="1">
                <a:solidFill>
                  <a:srgbClr val="C0464B"/>
                </a:solidFill>
                <a:latin typeface="Raleway"/>
                <a:ea typeface="Raleway"/>
                <a:cs typeface="Raleway"/>
                <a:sym typeface="Raleway"/>
              </a:rPr>
              <a:t>Never Agree</a:t>
            </a:r>
            <a:br>
              <a:rPr lang="en" sz="3600">
                <a:solidFill>
                  <a:srgbClr val="262626"/>
                </a:solidFill>
                <a:latin typeface="Raleway"/>
                <a:ea typeface="Raleway"/>
                <a:cs typeface="Raleway"/>
                <a:sym typeface="Raleway"/>
              </a:rPr>
            </a:br>
            <a:r>
              <a:rPr lang="en" sz="3600">
                <a:solidFill>
                  <a:srgbClr val="262626"/>
                </a:solidFill>
                <a:latin typeface="Raleway"/>
                <a:ea typeface="Raleway"/>
                <a:cs typeface="Raleway"/>
                <a:sym typeface="Raleway"/>
              </a:rPr>
              <a:t>On a Single Ledger</a:t>
            </a:r>
          </a:p>
        </p:txBody>
      </p:sp>
      <p:sp>
        <p:nvSpPr>
          <p:cNvPr id="356" name="Shape 356"/>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lt1"/>
                </a:solidFill>
                <a:latin typeface="Helvetica Neue"/>
                <a:ea typeface="Helvetica Neue"/>
                <a:cs typeface="Helvetica Neue"/>
                <a:sym typeface="Helvetica Neue"/>
              </a:rPr>
              <a:t>© Interledger Community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0"/>
        <p:cNvGrpSpPr/>
        <p:nvPr/>
      </p:nvGrpSpPr>
      <p:grpSpPr>
        <a:xfrm>
          <a:off x="0" y="0"/>
          <a:ext cx="0" cy="0"/>
          <a:chOff x="0" y="0"/>
          <a:chExt cx="0" cy="0"/>
        </a:xfrm>
      </p:grpSpPr>
      <p:pic>
        <p:nvPicPr>
          <p:cNvPr id="361" name="Shape 361"/>
          <p:cNvPicPr preferRelativeResize="0"/>
          <p:nvPr/>
        </p:nvPicPr>
        <p:blipFill>
          <a:blip r:embed="rId3">
            <a:alphaModFix/>
          </a:blip>
          <a:stretch>
            <a:fillRect/>
          </a:stretch>
        </p:blipFill>
        <p:spPr>
          <a:xfrm>
            <a:off x="1500" y="1552302"/>
            <a:ext cx="9142502" cy="2480860"/>
          </a:xfrm>
          <a:prstGeom prst="rect">
            <a:avLst/>
          </a:prstGeom>
          <a:noFill/>
          <a:ln>
            <a:noFill/>
          </a:ln>
        </p:spPr>
      </p:pic>
      <p:sp>
        <p:nvSpPr>
          <p:cNvPr id="362" name="Shape 362"/>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sz="3600">
                <a:solidFill>
                  <a:srgbClr val="FFFFFF"/>
                </a:solidFill>
                <a:latin typeface="Helvetica Neue"/>
                <a:ea typeface="Helvetica Neue"/>
                <a:cs typeface="Helvetica Neue"/>
                <a:sym typeface="Helvetica Neue"/>
              </a:rPr>
              <a:t>Learning From History</a:t>
            </a:r>
          </a:p>
        </p:txBody>
      </p:sp>
      <p:sp>
        <p:nvSpPr>
          <p:cNvPr id="363" name="Shape 363"/>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lt1"/>
                </a:solidFill>
                <a:latin typeface="Helvetica Neue"/>
                <a:ea typeface="Helvetica Neue"/>
                <a:cs typeface="Helvetica Neue"/>
                <a:sym typeface="Helvetica Neue"/>
              </a:rPr>
              <a:t>© Interledger Community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sz="3600" i="1">
                <a:solidFill>
                  <a:srgbClr val="FFFFFF"/>
                </a:solidFill>
                <a:latin typeface="Helvetica Neue"/>
                <a:ea typeface="Helvetica Neue"/>
                <a:cs typeface="Helvetica Neue"/>
                <a:sym typeface="Helvetica Neue"/>
              </a:rPr>
              <a:t>Inter</a:t>
            </a:r>
            <a:r>
              <a:rPr lang="en" sz="3600">
                <a:solidFill>
                  <a:srgbClr val="FFFFFF"/>
                </a:solidFill>
                <a:latin typeface="Helvetica Neue"/>
                <a:ea typeface="Helvetica Neue"/>
                <a:cs typeface="Helvetica Neue"/>
                <a:sym typeface="Helvetica Neue"/>
              </a:rPr>
              <a:t>net: Network of Networks</a:t>
            </a:r>
          </a:p>
        </p:txBody>
      </p:sp>
      <p:pic>
        <p:nvPicPr>
          <p:cNvPr id="369" name="Shape 369"/>
          <p:cNvPicPr preferRelativeResize="0"/>
          <p:nvPr/>
        </p:nvPicPr>
        <p:blipFill>
          <a:blip r:embed="rId3">
            <a:alphaModFix/>
          </a:blip>
          <a:stretch>
            <a:fillRect/>
          </a:stretch>
        </p:blipFill>
        <p:spPr>
          <a:xfrm>
            <a:off x="1500" y="1502569"/>
            <a:ext cx="9144000" cy="2481266"/>
          </a:xfrm>
          <a:prstGeom prst="rect">
            <a:avLst/>
          </a:prstGeom>
          <a:noFill/>
          <a:ln>
            <a:noFill/>
          </a:ln>
        </p:spPr>
      </p:pic>
      <p:pic>
        <p:nvPicPr>
          <p:cNvPr id="370" name="Shape 370"/>
          <p:cNvPicPr preferRelativeResize="0"/>
          <p:nvPr/>
        </p:nvPicPr>
        <p:blipFill>
          <a:blip r:embed="rId4">
            <a:alphaModFix/>
          </a:blip>
          <a:stretch>
            <a:fillRect/>
          </a:stretch>
        </p:blipFill>
        <p:spPr>
          <a:xfrm>
            <a:off x="1500" y="1549542"/>
            <a:ext cx="9144000" cy="2481266"/>
          </a:xfrm>
          <a:prstGeom prst="rect">
            <a:avLst/>
          </a:prstGeom>
          <a:noFill/>
          <a:ln>
            <a:noFill/>
          </a:ln>
        </p:spPr>
      </p:pic>
      <p:pic>
        <p:nvPicPr>
          <p:cNvPr id="371" name="Shape 371"/>
          <p:cNvPicPr preferRelativeResize="0"/>
          <p:nvPr/>
        </p:nvPicPr>
        <p:blipFill>
          <a:blip r:embed="rId5">
            <a:alphaModFix/>
          </a:blip>
          <a:stretch>
            <a:fillRect/>
          </a:stretch>
        </p:blipFill>
        <p:spPr>
          <a:xfrm>
            <a:off x="1500" y="1493175"/>
            <a:ext cx="9144000" cy="2481266"/>
          </a:xfrm>
          <a:prstGeom prst="rect">
            <a:avLst/>
          </a:prstGeom>
          <a:noFill/>
          <a:ln>
            <a:noFill/>
          </a:ln>
        </p:spPr>
      </p:pic>
      <p:sp>
        <p:nvSpPr>
          <p:cNvPr id="372" name="Shape 372"/>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lt1"/>
                </a:solidFill>
                <a:latin typeface="Helvetica Neue"/>
                <a:ea typeface="Helvetica Neue"/>
                <a:cs typeface="Helvetica Neue"/>
                <a:sym typeface="Helvetica Neue"/>
              </a:rPr>
              <a:t>© Interledger Community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6"/>
        <p:cNvGrpSpPr/>
        <p:nvPr/>
      </p:nvGrpSpPr>
      <p:grpSpPr>
        <a:xfrm>
          <a:off x="0" y="0"/>
          <a:ext cx="0" cy="0"/>
          <a:chOff x="0" y="0"/>
          <a:chExt cx="0" cy="0"/>
        </a:xfrm>
      </p:grpSpPr>
      <p:sp>
        <p:nvSpPr>
          <p:cNvPr id="377" name="Shape 377"/>
          <p:cNvSpPr/>
          <p:nvPr/>
        </p:nvSpPr>
        <p:spPr>
          <a:xfrm>
            <a:off x="5971325" y="2885325"/>
            <a:ext cx="1295400" cy="1307100"/>
          </a:xfrm>
          <a:prstGeom prst="rect">
            <a:avLst/>
          </a:prstGeom>
          <a:solidFill>
            <a:srgbClr val="3D85C6"/>
          </a:solidFill>
          <a:ln>
            <a:noFill/>
          </a:ln>
        </p:spPr>
        <p:txBody>
          <a:bodyPr lIns="91425" tIns="91425" rIns="91425" bIns="91425" anchor="ctr" anchorCtr="0">
            <a:noAutofit/>
          </a:bodyPr>
          <a:lstStyle/>
          <a:p>
            <a:pPr lvl="0" rtl="0">
              <a:spcBef>
                <a:spcPts val="0"/>
              </a:spcBef>
              <a:buNone/>
            </a:pPr>
            <a:endParaRPr sz="2200">
              <a:latin typeface="Helvetica Neue"/>
              <a:ea typeface="Helvetica Neue"/>
              <a:cs typeface="Helvetica Neue"/>
              <a:sym typeface="Helvetica Neue"/>
            </a:endParaRPr>
          </a:p>
        </p:txBody>
      </p:sp>
      <p:sp>
        <p:nvSpPr>
          <p:cNvPr id="378" name="Shape 378"/>
          <p:cNvSpPr txBox="1">
            <a:spLocks noGrp="1"/>
          </p:cNvSpPr>
          <p:nvPr>
            <p:ph type="title"/>
          </p:nvPr>
        </p:nvSpPr>
        <p:spPr>
          <a:xfrm>
            <a:off x="589812" y="27027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a:solidFill>
                  <a:srgbClr val="FFFFFF"/>
                </a:solidFill>
                <a:latin typeface="Helvetica Neue"/>
                <a:ea typeface="Helvetica Neue"/>
                <a:cs typeface="Helvetica Neue"/>
                <a:sym typeface="Helvetica Neue"/>
              </a:rPr>
              <a:t>Interledger Architecture</a:t>
            </a:r>
          </a:p>
        </p:txBody>
      </p:sp>
      <p:sp>
        <p:nvSpPr>
          <p:cNvPr id="379" name="Shape 379"/>
          <p:cNvSpPr/>
          <p:nvPr/>
        </p:nvSpPr>
        <p:spPr>
          <a:xfrm>
            <a:off x="4667825" y="2885325"/>
            <a:ext cx="2607000" cy="2254200"/>
          </a:xfrm>
          <a:prstGeom prst="triangle">
            <a:avLst>
              <a:gd name="adj" fmla="val 50000"/>
            </a:avLst>
          </a:prstGeom>
          <a:solidFill>
            <a:srgbClr val="3D85C6"/>
          </a:solidFill>
          <a:ln>
            <a:noFill/>
          </a:ln>
        </p:spPr>
        <p:txBody>
          <a:bodyPr lIns="91425" tIns="91425" rIns="91425" bIns="91425" anchor="ctr" anchorCtr="0">
            <a:noAutofit/>
          </a:bodyPr>
          <a:lstStyle/>
          <a:p>
            <a:pPr lvl="0" rtl="0">
              <a:spcBef>
                <a:spcPts val="0"/>
              </a:spcBef>
              <a:buNone/>
            </a:pPr>
            <a:endParaRPr sz="2200">
              <a:latin typeface="Helvetica Neue"/>
              <a:ea typeface="Helvetica Neue"/>
              <a:cs typeface="Helvetica Neue"/>
              <a:sym typeface="Helvetica Neue"/>
            </a:endParaRPr>
          </a:p>
        </p:txBody>
      </p:sp>
      <p:sp>
        <p:nvSpPr>
          <p:cNvPr id="380" name="Shape 380"/>
          <p:cNvSpPr/>
          <p:nvPr/>
        </p:nvSpPr>
        <p:spPr>
          <a:xfrm rot="10800000">
            <a:off x="4302736" y="-67"/>
            <a:ext cx="3337200" cy="2885400"/>
          </a:xfrm>
          <a:prstGeom prst="triangle">
            <a:avLst>
              <a:gd name="adj" fmla="val 50000"/>
            </a:avLst>
          </a:prstGeom>
          <a:solidFill>
            <a:srgbClr val="93C47D"/>
          </a:solidFill>
          <a:ln>
            <a:noFill/>
          </a:ln>
        </p:spPr>
        <p:txBody>
          <a:bodyPr lIns="91425" tIns="91425" rIns="91425" bIns="91425" anchor="ctr" anchorCtr="0">
            <a:noAutofit/>
          </a:bodyPr>
          <a:lstStyle/>
          <a:p>
            <a:pPr lvl="0" rtl="0">
              <a:spcBef>
                <a:spcPts val="0"/>
              </a:spcBef>
              <a:buNone/>
            </a:pPr>
            <a:endParaRPr sz="2200">
              <a:solidFill>
                <a:schemeClr val="accent3"/>
              </a:solidFill>
              <a:latin typeface="Helvetica Neue"/>
              <a:ea typeface="Helvetica Neue"/>
              <a:cs typeface="Helvetica Neue"/>
              <a:sym typeface="Helvetica Neue"/>
            </a:endParaRPr>
          </a:p>
        </p:txBody>
      </p:sp>
      <p:sp>
        <p:nvSpPr>
          <p:cNvPr id="381" name="Shape 381"/>
          <p:cNvSpPr/>
          <p:nvPr/>
        </p:nvSpPr>
        <p:spPr>
          <a:xfrm>
            <a:off x="5963227" y="2885325"/>
            <a:ext cx="2607000" cy="2254200"/>
          </a:xfrm>
          <a:prstGeom prst="triangle">
            <a:avLst>
              <a:gd name="adj" fmla="val 50000"/>
            </a:avLst>
          </a:prstGeom>
          <a:solidFill>
            <a:srgbClr val="3D85C6"/>
          </a:solidFill>
          <a:ln>
            <a:noFill/>
          </a:ln>
        </p:spPr>
        <p:txBody>
          <a:bodyPr lIns="91425" tIns="91425" rIns="91425" bIns="91425" anchor="ctr" anchorCtr="0">
            <a:noAutofit/>
          </a:bodyPr>
          <a:lstStyle/>
          <a:p>
            <a:pPr lvl="0" rtl="0">
              <a:spcBef>
                <a:spcPts val="0"/>
              </a:spcBef>
              <a:buNone/>
            </a:pPr>
            <a:endParaRPr sz="2200">
              <a:latin typeface="Helvetica Neue"/>
              <a:ea typeface="Helvetica Neue"/>
              <a:cs typeface="Helvetica Neue"/>
              <a:sym typeface="Helvetica Neue"/>
            </a:endParaRPr>
          </a:p>
        </p:txBody>
      </p:sp>
      <p:sp>
        <p:nvSpPr>
          <p:cNvPr id="382" name="Shape 382"/>
          <p:cNvSpPr/>
          <p:nvPr/>
        </p:nvSpPr>
        <p:spPr>
          <a:xfrm rot="10800000">
            <a:off x="5598125" y="-67"/>
            <a:ext cx="3337200" cy="2885400"/>
          </a:xfrm>
          <a:prstGeom prst="triangle">
            <a:avLst>
              <a:gd name="adj" fmla="val 50000"/>
            </a:avLst>
          </a:prstGeom>
          <a:solidFill>
            <a:srgbClr val="93C47D"/>
          </a:solidFill>
          <a:ln>
            <a:noFill/>
          </a:ln>
        </p:spPr>
        <p:txBody>
          <a:bodyPr lIns="91425" tIns="91425" rIns="91425" bIns="91425" anchor="ctr" anchorCtr="0">
            <a:noAutofit/>
          </a:bodyPr>
          <a:lstStyle/>
          <a:p>
            <a:pPr lvl="0" rtl="0">
              <a:spcBef>
                <a:spcPts val="0"/>
              </a:spcBef>
              <a:buNone/>
            </a:pPr>
            <a:endParaRPr sz="2200">
              <a:solidFill>
                <a:schemeClr val="accent3"/>
              </a:solidFill>
              <a:latin typeface="Helvetica Neue"/>
              <a:ea typeface="Helvetica Neue"/>
              <a:cs typeface="Helvetica Neue"/>
              <a:sym typeface="Helvetica Neue"/>
            </a:endParaRPr>
          </a:p>
        </p:txBody>
      </p:sp>
      <p:sp>
        <p:nvSpPr>
          <p:cNvPr id="383" name="Shape 383"/>
          <p:cNvSpPr/>
          <p:nvPr/>
        </p:nvSpPr>
        <p:spPr>
          <a:xfrm>
            <a:off x="5971250" y="1418900"/>
            <a:ext cx="1295400" cy="1466700"/>
          </a:xfrm>
          <a:prstGeom prst="rect">
            <a:avLst/>
          </a:prstGeom>
          <a:solidFill>
            <a:srgbClr val="93C47D"/>
          </a:solidFill>
          <a:ln>
            <a:noFill/>
          </a:ln>
        </p:spPr>
        <p:txBody>
          <a:bodyPr lIns="91425" tIns="91425" rIns="91425" bIns="91425" anchor="ctr" anchorCtr="0">
            <a:noAutofit/>
          </a:bodyPr>
          <a:lstStyle/>
          <a:p>
            <a:pPr lvl="0" rtl="0">
              <a:spcBef>
                <a:spcPts val="0"/>
              </a:spcBef>
              <a:buNone/>
            </a:pPr>
            <a:endParaRPr sz="2200">
              <a:solidFill>
                <a:schemeClr val="accent3"/>
              </a:solidFill>
              <a:latin typeface="Helvetica Neue"/>
              <a:ea typeface="Helvetica Neue"/>
              <a:cs typeface="Helvetica Neue"/>
              <a:sym typeface="Helvetica Neue"/>
            </a:endParaRPr>
          </a:p>
        </p:txBody>
      </p:sp>
      <p:sp>
        <p:nvSpPr>
          <p:cNvPr id="384" name="Shape 384"/>
          <p:cNvSpPr txBox="1"/>
          <p:nvPr/>
        </p:nvSpPr>
        <p:spPr>
          <a:xfrm>
            <a:off x="6123275" y="2605272"/>
            <a:ext cx="991500" cy="561300"/>
          </a:xfrm>
          <a:prstGeom prst="rect">
            <a:avLst/>
          </a:prstGeom>
          <a:noFill/>
          <a:ln>
            <a:noFill/>
          </a:ln>
        </p:spPr>
        <p:txBody>
          <a:bodyPr lIns="91425" tIns="91425" rIns="91425" bIns="91425" anchor="ctr" anchorCtr="0">
            <a:noAutofit/>
          </a:bodyPr>
          <a:lstStyle/>
          <a:p>
            <a:pPr lvl="0" algn="ctr" rtl="0">
              <a:spcBef>
                <a:spcPts val="0"/>
              </a:spcBef>
              <a:buNone/>
            </a:pPr>
            <a:r>
              <a:rPr lang="en" sz="2200" b="1">
                <a:solidFill>
                  <a:srgbClr val="FFFFFF"/>
                </a:solidFill>
                <a:latin typeface="Helvetica Neue"/>
                <a:ea typeface="Helvetica Neue"/>
                <a:cs typeface="Helvetica Neue"/>
                <a:sym typeface="Helvetica Neue"/>
              </a:rPr>
              <a:t>ILP</a:t>
            </a:r>
          </a:p>
        </p:txBody>
      </p:sp>
      <p:sp>
        <p:nvSpPr>
          <p:cNvPr id="385" name="Shape 385"/>
          <p:cNvSpPr txBox="1"/>
          <p:nvPr/>
        </p:nvSpPr>
        <p:spPr>
          <a:xfrm>
            <a:off x="5597350" y="1689479"/>
            <a:ext cx="2043300" cy="561300"/>
          </a:xfrm>
          <a:prstGeom prst="rect">
            <a:avLst/>
          </a:prstGeom>
          <a:noFill/>
          <a:ln>
            <a:noFill/>
          </a:ln>
        </p:spPr>
        <p:txBody>
          <a:bodyPr lIns="91425" tIns="91425" rIns="91425" bIns="91425" anchor="ctr" anchorCtr="0">
            <a:noAutofit/>
          </a:bodyPr>
          <a:lstStyle/>
          <a:p>
            <a:pPr lvl="0" algn="ctr" rtl="0">
              <a:spcBef>
                <a:spcPts val="0"/>
              </a:spcBef>
              <a:buNone/>
            </a:pPr>
            <a:r>
              <a:rPr lang="en" sz="2200">
                <a:solidFill>
                  <a:srgbClr val="FFFFFF"/>
                </a:solidFill>
                <a:latin typeface="Helvetica Neue"/>
                <a:ea typeface="Helvetica Neue"/>
                <a:cs typeface="Helvetica Neue"/>
                <a:sym typeface="Helvetica Neue"/>
              </a:rPr>
              <a:t>TRANSPORT</a:t>
            </a:r>
          </a:p>
        </p:txBody>
      </p:sp>
      <p:sp>
        <p:nvSpPr>
          <p:cNvPr id="386" name="Shape 386"/>
          <p:cNvSpPr txBox="1"/>
          <p:nvPr/>
        </p:nvSpPr>
        <p:spPr>
          <a:xfrm>
            <a:off x="4586975" y="676172"/>
            <a:ext cx="4064100" cy="561300"/>
          </a:xfrm>
          <a:prstGeom prst="rect">
            <a:avLst/>
          </a:prstGeom>
          <a:noFill/>
          <a:ln>
            <a:noFill/>
          </a:ln>
        </p:spPr>
        <p:txBody>
          <a:bodyPr lIns="91425" tIns="91425" rIns="91425" bIns="91425" anchor="ctr" anchorCtr="0">
            <a:noAutofit/>
          </a:bodyPr>
          <a:lstStyle/>
          <a:p>
            <a:pPr lvl="0" algn="ctr" rtl="0">
              <a:spcBef>
                <a:spcPts val="0"/>
              </a:spcBef>
              <a:buNone/>
            </a:pPr>
            <a:r>
              <a:rPr lang="en" sz="2200">
                <a:solidFill>
                  <a:srgbClr val="FFFFFF"/>
                </a:solidFill>
                <a:latin typeface="Helvetica Neue"/>
                <a:ea typeface="Helvetica Neue"/>
                <a:cs typeface="Helvetica Neue"/>
                <a:sym typeface="Helvetica Neue"/>
              </a:rPr>
              <a:t>APPLICATION</a:t>
            </a:r>
          </a:p>
        </p:txBody>
      </p:sp>
      <p:sp>
        <p:nvSpPr>
          <p:cNvPr id="387" name="Shape 387"/>
          <p:cNvSpPr txBox="1"/>
          <p:nvPr/>
        </p:nvSpPr>
        <p:spPr>
          <a:xfrm>
            <a:off x="5597350" y="3521069"/>
            <a:ext cx="2043300" cy="561300"/>
          </a:xfrm>
          <a:prstGeom prst="rect">
            <a:avLst/>
          </a:prstGeom>
          <a:noFill/>
          <a:ln>
            <a:noFill/>
          </a:ln>
        </p:spPr>
        <p:txBody>
          <a:bodyPr lIns="91425" tIns="91425" rIns="91425" bIns="91425" anchor="ctr" anchorCtr="0">
            <a:noAutofit/>
          </a:bodyPr>
          <a:lstStyle/>
          <a:p>
            <a:pPr marL="0" lvl="0" indent="0" algn="ctr" rtl="0">
              <a:spcBef>
                <a:spcPts val="0"/>
              </a:spcBef>
              <a:buNone/>
            </a:pPr>
            <a:r>
              <a:rPr lang="en" sz="2200">
                <a:solidFill>
                  <a:srgbClr val="FFFFFF"/>
                </a:solidFill>
                <a:latin typeface="Helvetica Neue"/>
                <a:ea typeface="Helvetica Neue"/>
                <a:cs typeface="Helvetica Neue"/>
                <a:sym typeface="Helvetica Neue"/>
              </a:rPr>
              <a:t>LEDGER</a:t>
            </a:r>
          </a:p>
        </p:txBody>
      </p:sp>
      <p:sp>
        <p:nvSpPr>
          <p:cNvPr id="388" name="Shape 388"/>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lt1"/>
                </a:solidFill>
                <a:latin typeface="Helvetica Neue"/>
                <a:ea typeface="Helvetica Neue"/>
                <a:cs typeface="Helvetica Neue"/>
                <a:sym typeface="Helvetica Neue"/>
              </a:rPr>
              <a:t>© Interledger Community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a:latin typeface="Helvetica Neue"/>
                <a:ea typeface="Helvetica Neue"/>
                <a:cs typeface="Helvetica Neue"/>
                <a:sym typeface="Helvetica Neue"/>
              </a:rPr>
              <a:t>Ledgers track accounts and balances</a:t>
            </a:r>
          </a:p>
        </p:txBody>
      </p:sp>
      <p:pic>
        <p:nvPicPr>
          <p:cNvPr id="394" name="Shape 394"/>
          <p:cNvPicPr preferRelativeResize="0"/>
          <p:nvPr/>
        </p:nvPicPr>
        <p:blipFill>
          <a:blip r:embed="rId3">
            <a:alphaModFix/>
          </a:blip>
          <a:stretch>
            <a:fillRect/>
          </a:stretch>
        </p:blipFill>
        <p:spPr>
          <a:xfrm>
            <a:off x="589825" y="2464575"/>
            <a:ext cx="596700" cy="596700"/>
          </a:xfrm>
          <a:prstGeom prst="rect">
            <a:avLst/>
          </a:prstGeom>
          <a:noFill/>
          <a:ln>
            <a:noFill/>
          </a:ln>
        </p:spPr>
      </p:pic>
      <p:pic>
        <p:nvPicPr>
          <p:cNvPr id="395" name="Shape 395"/>
          <p:cNvPicPr preferRelativeResize="0"/>
          <p:nvPr/>
        </p:nvPicPr>
        <p:blipFill>
          <a:blip r:embed="rId4">
            <a:alphaModFix/>
          </a:blip>
          <a:stretch>
            <a:fillRect/>
          </a:stretch>
        </p:blipFill>
        <p:spPr>
          <a:xfrm>
            <a:off x="7758625" y="2464575"/>
            <a:ext cx="596700" cy="596700"/>
          </a:xfrm>
          <a:prstGeom prst="rect">
            <a:avLst/>
          </a:prstGeom>
          <a:noFill/>
          <a:ln>
            <a:noFill/>
          </a:ln>
        </p:spPr>
      </p:pic>
      <p:sp>
        <p:nvSpPr>
          <p:cNvPr id="396" name="Shape 396"/>
          <p:cNvSpPr txBox="1"/>
          <p:nvPr/>
        </p:nvSpPr>
        <p:spPr>
          <a:xfrm>
            <a:off x="15325" y="1427075"/>
            <a:ext cx="1792200" cy="4041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DD7E6B"/>
                </a:solidFill>
                <a:latin typeface="Helvetica Neue"/>
                <a:ea typeface="Helvetica Neue"/>
                <a:cs typeface="Helvetica Neue"/>
                <a:sym typeface="Helvetica Neue"/>
              </a:rPr>
              <a:t>Sender</a:t>
            </a:r>
          </a:p>
        </p:txBody>
      </p:sp>
      <p:sp>
        <p:nvSpPr>
          <p:cNvPr id="397" name="Shape 397"/>
          <p:cNvSpPr txBox="1"/>
          <p:nvPr/>
        </p:nvSpPr>
        <p:spPr>
          <a:xfrm>
            <a:off x="7260325" y="1427075"/>
            <a:ext cx="1792200" cy="4041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52C695"/>
                </a:solidFill>
                <a:latin typeface="Helvetica Neue"/>
                <a:ea typeface="Helvetica Neue"/>
                <a:cs typeface="Helvetica Neue"/>
                <a:sym typeface="Helvetica Neue"/>
              </a:rPr>
              <a:t>Recipient</a:t>
            </a:r>
          </a:p>
        </p:txBody>
      </p:sp>
      <p:cxnSp>
        <p:nvCxnSpPr>
          <p:cNvPr id="398" name="Shape 398"/>
          <p:cNvCxnSpPr>
            <a:stCxn id="396" idx="2"/>
            <a:endCxn id="394" idx="0"/>
          </p:cNvCxnSpPr>
          <p:nvPr/>
        </p:nvCxnSpPr>
        <p:spPr>
          <a:xfrm rot="5400000">
            <a:off x="583225" y="2136275"/>
            <a:ext cx="633300" cy="23100"/>
          </a:xfrm>
          <a:prstGeom prst="curvedConnector3">
            <a:avLst>
              <a:gd name="adj1" fmla="val 50008"/>
            </a:avLst>
          </a:prstGeom>
          <a:noFill/>
          <a:ln w="19050" cap="flat" cmpd="sng">
            <a:solidFill>
              <a:srgbClr val="E06666"/>
            </a:solidFill>
            <a:prstDash val="solid"/>
            <a:round/>
            <a:headEnd type="none" w="lg" len="lg"/>
            <a:tailEnd type="triangle" w="lg" len="lg"/>
          </a:ln>
        </p:spPr>
      </p:cxnSp>
      <p:cxnSp>
        <p:nvCxnSpPr>
          <p:cNvPr id="399" name="Shape 399"/>
          <p:cNvCxnSpPr/>
          <p:nvPr/>
        </p:nvCxnSpPr>
        <p:spPr>
          <a:xfrm rot="-5400000" flipH="1">
            <a:off x="7742955" y="2147625"/>
            <a:ext cx="633300" cy="600"/>
          </a:xfrm>
          <a:prstGeom prst="curvedConnector3">
            <a:avLst>
              <a:gd name="adj1" fmla="val 50000"/>
            </a:avLst>
          </a:prstGeom>
          <a:noFill/>
          <a:ln w="19050" cap="flat" cmpd="sng">
            <a:solidFill>
              <a:srgbClr val="52C695"/>
            </a:solidFill>
            <a:prstDash val="solid"/>
            <a:round/>
            <a:headEnd type="none" w="lg" len="lg"/>
            <a:tailEnd type="triangle" w="lg" len="lg"/>
          </a:ln>
        </p:spPr>
      </p:cxnSp>
      <p:sp>
        <p:nvSpPr>
          <p:cNvPr id="400" name="Shape 400"/>
          <p:cNvSpPr/>
          <p:nvPr/>
        </p:nvSpPr>
        <p:spPr>
          <a:xfrm>
            <a:off x="1468350" y="2647563"/>
            <a:ext cx="6209700" cy="227400"/>
          </a:xfrm>
          <a:prstGeom prst="chevron">
            <a:avLst>
              <a:gd name="adj" fmla="val 47082"/>
            </a:avLst>
          </a:prstGeom>
          <a:solidFill>
            <a:schemeClr val="lt2"/>
          </a:solidFill>
          <a:ln>
            <a:noFill/>
          </a:ln>
        </p:spPr>
        <p:txBody>
          <a:bodyPr lIns="91425" tIns="36575" rIns="91425" bIns="45700" anchor="ctr" anchorCtr="0">
            <a:noAutofit/>
          </a:bodyPr>
          <a:lstStyle/>
          <a:p>
            <a:pPr marL="0" marR="0" lvl="0" indent="0" algn="ctr" rtl="0">
              <a:spcBef>
                <a:spcPts val="0"/>
              </a:spcBef>
              <a:buNone/>
            </a:pPr>
            <a:endParaRPr sz="1200" b="0" i="0" u="none" strike="noStrike" cap="none">
              <a:solidFill>
                <a:srgbClr val="FFFFFF"/>
              </a:solidFill>
              <a:latin typeface="Open Sans"/>
              <a:ea typeface="Open Sans"/>
              <a:cs typeface="Open Sans"/>
              <a:sym typeface="Open Sans"/>
            </a:endParaRPr>
          </a:p>
        </p:txBody>
      </p:sp>
      <p:pic>
        <p:nvPicPr>
          <p:cNvPr id="401" name="Shape 401" descr="icn_ledger-grey_2.png"/>
          <p:cNvPicPr preferRelativeResize="0"/>
          <p:nvPr/>
        </p:nvPicPr>
        <p:blipFill rotWithShape="1">
          <a:blip r:embed="rId5">
            <a:alphaModFix/>
          </a:blip>
          <a:srcRect/>
          <a:stretch/>
        </p:blipFill>
        <p:spPr>
          <a:xfrm>
            <a:off x="4175125" y="2465475"/>
            <a:ext cx="595350" cy="595350"/>
          </a:xfrm>
          <a:prstGeom prst="rect">
            <a:avLst/>
          </a:prstGeom>
          <a:noFill/>
          <a:ln>
            <a:noFill/>
          </a:ln>
        </p:spPr>
      </p:pic>
      <p:sp>
        <p:nvSpPr>
          <p:cNvPr id="402" name="Shape 402"/>
          <p:cNvSpPr txBox="1"/>
          <p:nvPr/>
        </p:nvSpPr>
        <p:spPr>
          <a:xfrm>
            <a:off x="765600" y="1427075"/>
            <a:ext cx="7460400" cy="4041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chemeClr val="dk2"/>
                </a:solidFill>
                <a:latin typeface="Helvetica Neue"/>
                <a:ea typeface="Helvetica Neue"/>
                <a:cs typeface="Helvetica Neue"/>
                <a:sym typeface="Helvetica Neue"/>
              </a:rPr>
              <a:t>Ledger</a:t>
            </a:r>
          </a:p>
        </p:txBody>
      </p:sp>
      <p:cxnSp>
        <p:nvCxnSpPr>
          <p:cNvPr id="403" name="Shape 403"/>
          <p:cNvCxnSpPr/>
          <p:nvPr/>
        </p:nvCxnSpPr>
        <p:spPr>
          <a:xfrm rot="-5400000" flipH="1">
            <a:off x="4159392" y="2147525"/>
            <a:ext cx="633300" cy="600"/>
          </a:xfrm>
          <a:prstGeom prst="curvedConnector3">
            <a:avLst>
              <a:gd name="adj1" fmla="val 50000"/>
            </a:avLst>
          </a:prstGeom>
          <a:noFill/>
          <a:ln w="19050" cap="flat" cmpd="sng">
            <a:solidFill>
              <a:schemeClr val="dk2"/>
            </a:solidFill>
            <a:prstDash val="solid"/>
            <a:round/>
            <a:headEnd type="none" w="lg" len="lg"/>
            <a:tailEnd type="triangle" w="lg" len="lg"/>
          </a:ln>
        </p:spPr>
      </p:cxnSp>
      <p:sp>
        <p:nvSpPr>
          <p:cNvPr id="404" name="Shape 404"/>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latin typeface="Helvetica Neue"/>
                <a:ea typeface="Helvetica Neue"/>
                <a:cs typeface="Helvetica Neue"/>
                <a:sym typeface="Helvetica Neue"/>
              </a:rPr>
              <a:t>© Interledger Community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p:nvPr/>
        </p:nvSpPr>
        <p:spPr>
          <a:xfrm>
            <a:off x="1468350" y="2645365"/>
            <a:ext cx="1311600" cy="227400"/>
          </a:xfrm>
          <a:prstGeom prst="chevron">
            <a:avLst>
              <a:gd name="adj" fmla="val 47082"/>
            </a:avLst>
          </a:prstGeom>
          <a:solidFill>
            <a:schemeClr val="lt2"/>
          </a:solidFill>
          <a:ln>
            <a:noFill/>
          </a:ln>
        </p:spPr>
        <p:txBody>
          <a:bodyPr lIns="91425" tIns="36575" rIns="91425" bIns="45700" anchor="ctr" anchorCtr="0">
            <a:noAutofit/>
          </a:bodyPr>
          <a:lstStyle/>
          <a:p>
            <a:pPr marL="0" marR="0" lvl="0" indent="0" algn="ctr" rtl="0">
              <a:spcBef>
                <a:spcPts val="0"/>
              </a:spcBef>
              <a:buNone/>
            </a:pPr>
            <a:endParaRPr sz="1200" b="0" i="0" u="none" strike="noStrike" cap="none">
              <a:solidFill>
                <a:srgbClr val="FFFFFF"/>
              </a:solidFill>
              <a:latin typeface="Open Sans"/>
              <a:ea typeface="Open Sans"/>
              <a:cs typeface="Open Sans"/>
              <a:sym typeface="Open Sans"/>
            </a:endParaRPr>
          </a:p>
        </p:txBody>
      </p:sp>
      <p:sp>
        <p:nvSpPr>
          <p:cNvPr id="410" name="Shape 410"/>
          <p:cNvSpPr/>
          <p:nvPr/>
        </p:nvSpPr>
        <p:spPr>
          <a:xfrm>
            <a:off x="6366450" y="2645365"/>
            <a:ext cx="1311600" cy="227400"/>
          </a:xfrm>
          <a:prstGeom prst="chevron">
            <a:avLst>
              <a:gd name="adj" fmla="val 47082"/>
            </a:avLst>
          </a:prstGeom>
          <a:solidFill>
            <a:schemeClr val="lt2"/>
          </a:solidFill>
          <a:ln>
            <a:noFill/>
          </a:ln>
        </p:spPr>
        <p:txBody>
          <a:bodyPr lIns="91425" tIns="36575" rIns="91425" bIns="45700" anchor="ctr" anchorCtr="0">
            <a:noAutofit/>
          </a:bodyPr>
          <a:lstStyle/>
          <a:p>
            <a:pPr marL="0" marR="0" lvl="0" indent="0" algn="ctr" rtl="0">
              <a:spcBef>
                <a:spcPts val="0"/>
              </a:spcBef>
              <a:buNone/>
            </a:pPr>
            <a:endParaRPr sz="1200" b="0" i="0" u="none" strike="noStrike" cap="none">
              <a:solidFill>
                <a:srgbClr val="FFFFFF"/>
              </a:solidFill>
              <a:latin typeface="Open Sans"/>
              <a:ea typeface="Open Sans"/>
              <a:cs typeface="Open Sans"/>
              <a:sym typeface="Open Sans"/>
            </a:endParaRPr>
          </a:p>
        </p:txBody>
      </p:sp>
      <p:sp>
        <p:nvSpPr>
          <p:cNvPr id="411" name="Shape 411"/>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a:latin typeface="Helvetica Neue"/>
                <a:ea typeface="Helvetica Neue"/>
                <a:cs typeface="Helvetica Neue"/>
                <a:sym typeface="Helvetica Neue"/>
              </a:rPr>
              <a:t>But not everyone is on the same ledger</a:t>
            </a:r>
          </a:p>
        </p:txBody>
      </p:sp>
      <p:pic>
        <p:nvPicPr>
          <p:cNvPr id="412" name="Shape 412" descr="icn_ledger-grey_2.png"/>
          <p:cNvPicPr preferRelativeResize="0"/>
          <p:nvPr/>
        </p:nvPicPr>
        <p:blipFill rotWithShape="1">
          <a:blip r:embed="rId3">
            <a:alphaModFix/>
          </a:blip>
          <a:srcRect/>
          <a:stretch/>
        </p:blipFill>
        <p:spPr>
          <a:xfrm>
            <a:off x="2382925" y="2465475"/>
            <a:ext cx="595350" cy="595350"/>
          </a:xfrm>
          <a:prstGeom prst="rect">
            <a:avLst/>
          </a:prstGeom>
          <a:noFill/>
          <a:ln>
            <a:noFill/>
          </a:ln>
        </p:spPr>
      </p:pic>
      <p:pic>
        <p:nvPicPr>
          <p:cNvPr id="413" name="Shape 413" descr="icn_ledger-grey_2.png"/>
          <p:cNvPicPr preferRelativeResize="0"/>
          <p:nvPr/>
        </p:nvPicPr>
        <p:blipFill rotWithShape="1">
          <a:blip r:embed="rId3">
            <a:alphaModFix/>
          </a:blip>
          <a:srcRect/>
          <a:stretch/>
        </p:blipFill>
        <p:spPr>
          <a:xfrm>
            <a:off x="5967325" y="2465475"/>
            <a:ext cx="595350" cy="595350"/>
          </a:xfrm>
          <a:prstGeom prst="rect">
            <a:avLst/>
          </a:prstGeom>
          <a:noFill/>
          <a:ln>
            <a:noFill/>
          </a:ln>
        </p:spPr>
      </p:pic>
      <p:pic>
        <p:nvPicPr>
          <p:cNvPr id="414" name="Shape 414"/>
          <p:cNvPicPr preferRelativeResize="0"/>
          <p:nvPr/>
        </p:nvPicPr>
        <p:blipFill>
          <a:blip r:embed="rId4">
            <a:alphaModFix/>
          </a:blip>
          <a:stretch>
            <a:fillRect/>
          </a:stretch>
        </p:blipFill>
        <p:spPr>
          <a:xfrm>
            <a:off x="589825" y="2464575"/>
            <a:ext cx="596700" cy="596700"/>
          </a:xfrm>
          <a:prstGeom prst="rect">
            <a:avLst/>
          </a:prstGeom>
          <a:noFill/>
          <a:ln>
            <a:noFill/>
          </a:ln>
        </p:spPr>
      </p:pic>
      <p:pic>
        <p:nvPicPr>
          <p:cNvPr id="415" name="Shape 415"/>
          <p:cNvPicPr preferRelativeResize="0"/>
          <p:nvPr/>
        </p:nvPicPr>
        <p:blipFill>
          <a:blip r:embed="rId5">
            <a:alphaModFix/>
          </a:blip>
          <a:stretch>
            <a:fillRect/>
          </a:stretch>
        </p:blipFill>
        <p:spPr>
          <a:xfrm>
            <a:off x="7758625" y="2464575"/>
            <a:ext cx="596700" cy="596700"/>
          </a:xfrm>
          <a:prstGeom prst="rect">
            <a:avLst/>
          </a:prstGeom>
          <a:noFill/>
          <a:ln>
            <a:noFill/>
          </a:ln>
        </p:spPr>
      </p:pic>
      <p:sp>
        <p:nvSpPr>
          <p:cNvPr id="416" name="Shape 416"/>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latin typeface="Helvetica Neue"/>
                <a:ea typeface="Helvetica Neue"/>
                <a:cs typeface="Helvetica Neue"/>
                <a:sym typeface="Helvetica Neue"/>
              </a:rPr>
              <a:t>© Interledger Community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p:nvPr/>
        </p:nvSpPr>
        <p:spPr>
          <a:xfrm>
            <a:off x="1468350" y="2647563"/>
            <a:ext cx="6209700" cy="227400"/>
          </a:xfrm>
          <a:prstGeom prst="chevron">
            <a:avLst>
              <a:gd name="adj" fmla="val 47082"/>
            </a:avLst>
          </a:prstGeom>
          <a:solidFill>
            <a:schemeClr val="lt2"/>
          </a:solidFill>
          <a:ln>
            <a:noFill/>
          </a:ln>
        </p:spPr>
        <p:txBody>
          <a:bodyPr lIns="91425" tIns="36575" rIns="91425" bIns="45700" anchor="ctr" anchorCtr="0">
            <a:noAutofit/>
          </a:bodyPr>
          <a:lstStyle/>
          <a:p>
            <a:pPr marL="0" marR="0" lvl="0" indent="0" algn="ctr" rtl="0">
              <a:spcBef>
                <a:spcPts val="0"/>
              </a:spcBef>
              <a:buNone/>
            </a:pPr>
            <a:endParaRPr sz="1200" b="0" i="0" u="none" strike="noStrike" cap="none">
              <a:solidFill>
                <a:srgbClr val="FFFFFF"/>
              </a:solidFill>
              <a:latin typeface="Open Sans"/>
              <a:ea typeface="Open Sans"/>
              <a:cs typeface="Open Sans"/>
              <a:sym typeface="Open Sans"/>
            </a:endParaRPr>
          </a:p>
        </p:txBody>
      </p:sp>
      <p:sp>
        <p:nvSpPr>
          <p:cNvPr id="422" name="Shape 422"/>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a:latin typeface="Helvetica Neue"/>
                <a:ea typeface="Helvetica Neue"/>
                <a:cs typeface="Helvetica Neue"/>
                <a:sym typeface="Helvetica Neue"/>
              </a:rPr>
              <a:t>Connectors relay assets</a:t>
            </a:r>
          </a:p>
        </p:txBody>
      </p:sp>
      <p:pic>
        <p:nvPicPr>
          <p:cNvPr id="423" name="Shape 423"/>
          <p:cNvPicPr preferRelativeResize="0"/>
          <p:nvPr/>
        </p:nvPicPr>
        <p:blipFill>
          <a:blip r:embed="rId3">
            <a:alphaModFix/>
          </a:blip>
          <a:stretch>
            <a:fillRect/>
          </a:stretch>
        </p:blipFill>
        <p:spPr>
          <a:xfrm>
            <a:off x="4174225" y="2464575"/>
            <a:ext cx="596700" cy="596700"/>
          </a:xfrm>
          <a:prstGeom prst="rect">
            <a:avLst/>
          </a:prstGeom>
          <a:noFill/>
          <a:ln>
            <a:noFill/>
          </a:ln>
        </p:spPr>
      </p:pic>
      <p:pic>
        <p:nvPicPr>
          <p:cNvPr id="424" name="Shape 424"/>
          <p:cNvPicPr preferRelativeResize="0"/>
          <p:nvPr/>
        </p:nvPicPr>
        <p:blipFill>
          <a:blip r:embed="rId4">
            <a:alphaModFix/>
          </a:blip>
          <a:stretch>
            <a:fillRect/>
          </a:stretch>
        </p:blipFill>
        <p:spPr>
          <a:xfrm>
            <a:off x="589825" y="2464575"/>
            <a:ext cx="596700" cy="596700"/>
          </a:xfrm>
          <a:prstGeom prst="rect">
            <a:avLst/>
          </a:prstGeom>
          <a:noFill/>
          <a:ln>
            <a:noFill/>
          </a:ln>
        </p:spPr>
      </p:pic>
      <p:pic>
        <p:nvPicPr>
          <p:cNvPr id="425" name="Shape 425" descr="icn_person_male-green.png"/>
          <p:cNvPicPr preferRelativeResize="0"/>
          <p:nvPr/>
        </p:nvPicPr>
        <p:blipFill rotWithShape="1">
          <a:blip r:embed="rId5">
            <a:alphaModFix/>
          </a:blip>
          <a:srcRect/>
          <a:stretch/>
        </p:blipFill>
        <p:spPr>
          <a:xfrm>
            <a:off x="7758625" y="2464575"/>
            <a:ext cx="596700" cy="596700"/>
          </a:xfrm>
          <a:prstGeom prst="rect">
            <a:avLst/>
          </a:prstGeom>
          <a:noFill/>
          <a:ln>
            <a:noFill/>
          </a:ln>
        </p:spPr>
      </p:pic>
      <p:sp>
        <p:nvSpPr>
          <p:cNvPr id="426" name="Shape 426"/>
          <p:cNvSpPr txBox="1"/>
          <p:nvPr/>
        </p:nvSpPr>
        <p:spPr>
          <a:xfrm>
            <a:off x="732353" y="1443177"/>
            <a:ext cx="7460400" cy="404099"/>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3D85C6"/>
                </a:solidFill>
                <a:latin typeface="Helvetica Neue"/>
                <a:ea typeface="Helvetica Neue"/>
                <a:cs typeface="Helvetica Neue"/>
                <a:sym typeface="Helvetica Neue"/>
              </a:rPr>
              <a:t>Connector</a:t>
            </a:r>
          </a:p>
        </p:txBody>
      </p:sp>
      <p:pic>
        <p:nvPicPr>
          <p:cNvPr id="427" name="Shape 427" descr="icn_ledger-grey_2.png"/>
          <p:cNvPicPr preferRelativeResize="0"/>
          <p:nvPr/>
        </p:nvPicPr>
        <p:blipFill rotWithShape="1">
          <a:blip r:embed="rId6">
            <a:alphaModFix/>
          </a:blip>
          <a:srcRect/>
          <a:stretch/>
        </p:blipFill>
        <p:spPr>
          <a:xfrm>
            <a:off x="2382925" y="2465475"/>
            <a:ext cx="595350" cy="595350"/>
          </a:xfrm>
          <a:prstGeom prst="rect">
            <a:avLst/>
          </a:prstGeom>
          <a:noFill/>
          <a:ln>
            <a:noFill/>
          </a:ln>
        </p:spPr>
      </p:pic>
      <p:pic>
        <p:nvPicPr>
          <p:cNvPr id="428" name="Shape 428" descr="icn_ledger-grey_2.png"/>
          <p:cNvPicPr preferRelativeResize="0"/>
          <p:nvPr/>
        </p:nvPicPr>
        <p:blipFill rotWithShape="1">
          <a:blip r:embed="rId6">
            <a:alphaModFix/>
          </a:blip>
          <a:srcRect/>
          <a:stretch/>
        </p:blipFill>
        <p:spPr>
          <a:xfrm>
            <a:off x="5967325" y="2465475"/>
            <a:ext cx="595350" cy="595350"/>
          </a:xfrm>
          <a:prstGeom prst="rect">
            <a:avLst/>
          </a:prstGeom>
          <a:noFill/>
          <a:ln>
            <a:noFill/>
          </a:ln>
        </p:spPr>
      </p:pic>
      <p:cxnSp>
        <p:nvCxnSpPr>
          <p:cNvPr id="429" name="Shape 429"/>
          <p:cNvCxnSpPr/>
          <p:nvPr/>
        </p:nvCxnSpPr>
        <p:spPr>
          <a:xfrm rot="-5400000" flipH="1">
            <a:off x="4146203" y="2147525"/>
            <a:ext cx="633300" cy="600"/>
          </a:xfrm>
          <a:prstGeom prst="curvedConnector3">
            <a:avLst>
              <a:gd name="adj1" fmla="val 50000"/>
            </a:avLst>
          </a:prstGeom>
          <a:noFill/>
          <a:ln w="19050" cap="flat" cmpd="sng">
            <a:solidFill>
              <a:srgbClr val="3D85C6"/>
            </a:solidFill>
            <a:prstDash val="solid"/>
            <a:round/>
            <a:headEnd type="none" w="lg" len="lg"/>
            <a:tailEnd type="triangle" w="lg" len="lg"/>
          </a:ln>
        </p:spPr>
      </p:cxnSp>
      <p:sp>
        <p:nvSpPr>
          <p:cNvPr id="430" name="Shape 430"/>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latin typeface="Helvetica Neue"/>
                <a:ea typeface="Helvetica Neue"/>
                <a:cs typeface="Helvetica Neue"/>
                <a:sym typeface="Helvetica Neue"/>
              </a:rPr>
              <a:t>© Interledger Community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p:nvPr/>
        </p:nvSpPr>
        <p:spPr>
          <a:xfrm>
            <a:off x="1468350" y="2658553"/>
            <a:ext cx="6209700" cy="227400"/>
          </a:xfrm>
          <a:prstGeom prst="chevron">
            <a:avLst>
              <a:gd name="adj" fmla="val 47082"/>
            </a:avLst>
          </a:prstGeom>
          <a:solidFill>
            <a:schemeClr val="lt2"/>
          </a:solidFill>
          <a:ln>
            <a:noFill/>
          </a:ln>
        </p:spPr>
        <p:txBody>
          <a:bodyPr lIns="91425" tIns="36575" rIns="91425" bIns="45700" anchor="ctr" anchorCtr="0">
            <a:noAutofit/>
          </a:bodyPr>
          <a:lstStyle/>
          <a:p>
            <a:pPr marL="0" marR="0" lvl="0" indent="0" algn="ctr" rtl="0">
              <a:spcBef>
                <a:spcPts val="0"/>
              </a:spcBef>
              <a:buNone/>
            </a:pPr>
            <a:endParaRPr sz="1200" b="0" i="0" u="none" strike="noStrike" cap="none">
              <a:solidFill>
                <a:srgbClr val="FFFFFF"/>
              </a:solidFill>
              <a:latin typeface="Open Sans"/>
              <a:ea typeface="Open Sans"/>
              <a:cs typeface="Open Sans"/>
              <a:sym typeface="Open Sans"/>
            </a:endParaRPr>
          </a:p>
        </p:txBody>
      </p:sp>
      <p:pic>
        <p:nvPicPr>
          <p:cNvPr id="436" name="Shape 436"/>
          <p:cNvPicPr preferRelativeResize="0"/>
          <p:nvPr/>
        </p:nvPicPr>
        <p:blipFill>
          <a:blip r:embed="rId3">
            <a:alphaModFix/>
          </a:blip>
          <a:stretch>
            <a:fillRect/>
          </a:stretch>
        </p:blipFill>
        <p:spPr>
          <a:xfrm>
            <a:off x="4174225" y="2464575"/>
            <a:ext cx="596700" cy="596700"/>
          </a:xfrm>
          <a:prstGeom prst="rect">
            <a:avLst/>
          </a:prstGeom>
          <a:noFill/>
          <a:ln>
            <a:noFill/>
          </a:ln>
        </p:spPr>
      </p:pic>
      <p:pic>
        <p:nvPicPr>
          <p:cNvPr id="437" name="Shape 437"/>
          <p:cNvPicPr preferRelativeResize="0"/>
          <p:nvPr/>
        </p:nvPicPr>
        <p:blipFill>
          <a:blip r:embed="rId4">
            <a:alphaModFix/>
          </a:blip>
          <a:stretch>
            <a:fillRect/>
          </a:stretch>
        </p:blipFill>
        <p:spPr>
          <a:xfrm>
            <a:off x="589825" y="2464575"/>
            <a:ext cx="596700" cy="596700"/>
          </a:xfrm>
          <a:prstGeom prst="rect">
            <a:avLst/>
          </a:prstGeom>
          <a:noFill/>
          <a:ln>
            <a:noFill/>
          </a:ln>
        </p:spPr>
      </p:pic>
      <p:pic>
        <p:nvPicPr>
          <p:cNvPr id="438" name="Shape 438" descr="icn_person_male-green.png"/>
          <p:cNvPicPr preferRelativeResize="0"/>
          <p:nvPr/>
        </p:nvPicPr>
        <p:blipFill rotWithShape="1">
          <a:blip r:embed="rId5">
            <a:alphaModFix/>
          </a:blip>
          <a:srcRect/>
          <a:stretch/>
        </p:blipFill>
        <p:spPr>
          <a:xfrm>
            <a:off x="7758625" y="2464575"/>
            <a:ext cx="596700" cy="596700"/>
          </a:xfrm>
          <a:prstGeom prst="rect">
            <a:avLst/>
          </a:prstGeom>
          <a:noFill/>
          <a:ln>
            <a:noFill/>
          </a:ln>
        </p:spPr>
      </p:pic>
      <p:pic>
        <p:nvPicPr>
          <p:cNvPr id="439" name="Shape 439" descr="icn_ledger-grey_2.png"/>
          <p:cNvPicPr preferRelativeResize="0"/>
          <p:nvPr/>
        </p:nvPicPr>
        <p:blipFill rotWithShape="1">
          <a:blip r:embed="rId6">
            <a:alphaModFix/>
          </a:blip>
          <a:srcRect/>
          <a:stretch/>
        </p:blipFill>
        <p:spPr>
          <a:xfrm>
            <a:off x="2382925" y="2465475"/>
            <a:ext cx="595350" cy="595350"/>
          </a:xfrm>
          <a:prstGeom prst="rect">
            <a:avLst/>
          </a:prstGeom>
          <a:noFill/>
          <a:ln>
            <a:noFill/>
          </a:ln>
        </p:spPr>
      </p:pic>
      <p:pic>
        <p:nvPicPr>
          <p:cNvPr id="440" name="Shape 440" descr="icn_ledger-grey_2.png"/>
          <p:cNvPicPr preferRelativeResize="0"/>
          <p:nvPr/>
        </p:nvPicPr>
        <p:blipFill rotWithShape="1">
          <a:blip r:embed="rId6">
            <a:alphaModFix/>
          </a:blip>
          <a:srcRect/>
          <a:stretch/>
        </p:blipFill>
        <p:spPr>
          <a:xfrm>
            <a:off x="5967325" y="2465475"/>
            <a:ext cx="595350" cy="595350"/>
          </a:xfrm>
          <a:prstGeom prst="rect">
            <a:avLst/>
          </a:prstGeom>
          <a:noFill/>
          <a:ln>
            <a:noFill/>
          </a:ln>
        </p:spPr>
      </p:pic>
      <p:sp>
        <p:nvSpPr>
          <p:cNvPr id="441" name="Shape 441"/>
          <p:cNvSpPr/>
          <p:nvPr/>
        </p:nvSpPr>
        <p:spPr>
          <a:xfrm>
            <a:off x="1468350" y="1355237"/>
            <a:ext cx="6209700" cy="483900"/>
          </a:xfrm>
          <a:prstGeom prst="chevron">
            <a:avLst>
              <a:gd name="adj" fmla="val 47082"/>
            </a:avLst>
          </a:prstGeom>
          <a:solidFill>
            <a:schemeClr val="accent5"/>
          </a:solidFill>
          <a:ln>
            <a:noFill/>
          </a:ln>
        </p:spPr>
        <p:txBody>
          <a:bodyPr lIns="91425" tIns="36575" rIns="91425" bIns="45700" anchor="ctr" anchorCtr="0">
            <a:noAutofit/>
          </a:bodyPr>
          <a:lstStyle/>
          <a:p>
            <a:pPr marL="0" marR="0" lvl="0" indent="0" algn="ctr" rtl="0">
              <a:spcBef>
                <a:spcPts val="0"/>
              </a:spcBef>
              <a:buSzPct val="25000"/>
              <a:buNone/>
            </a:pPr>
            <a:r>
              <a:rPr lang="en" sz="2000" b="1">
                <a:solidFill>
                  <a:schemeClr val="lt1"/>
                </a:solidFill>
                <a:latin typeface="Helvetica Neue"/>
                <a:ea typeface="Helvetica Neue"/>
                <a:cs typeface="Helvetica Neue"/>
                <a:sym typeface="Helvetica Neue"/>
              </a:rPr>
              <a:t>ESCROW</a:t>
            </a:r>
          </a:p>
        </p:txBody>
      </p:sp>
      <p:sp>
        <p:nvSpPr>
          <p:cNvPr id="442" name="Shape 442"/>
          <p:cNvSpPr txBox="1">
            <a:spLocks noGrp="1"/>
          </p:cNvSpPr>
          <p:nvPr>
            <p:ph type="title"/>
          </p:nvPr>
        </p:nvSpPr>
        <p:spPr>
          <a:xfrm>
            <a:off x="589812" y="410479"/>
            <a:ext cx="8229600" cy="366300"/>
          </a:xfrm>
          <a:prstGeom prst="rect">
            <a:avLst/>
          </a:prstGeom>
          <a:noFill/>
          <a:ln>
            <a:noFill/>
          </a:ln>
        </p:spPr>
        <p:txBody>
          <a:bodyPr lIns="91425" tIns="91425" rIns="91425" bIns="91425" anchor="ctr" anchorCtr="0">
            <a:noAutofit/>
          </a:bodyPr>
          <a:lstStyle/>
          <a:p>
            <a:pPr lvl="0" rtl="0">
              <a:spcBef>
                <a:spcPts val="0"/>
              </a:spcBef>
              <a:buNone/>
            </a:pPr>
            <a:r>
              <a:rPr lang="en">
                <a:latin typeface="Helvetica Neue"/>
                <a:ea typeface="Helvetica Neue"/>
                <a:cs typeface="Helvetica Neue"/>
                <a:sym typeface="Helvetica Neue"/>
              </a:rPr>
              <a:t>Transfers are escrowed L2R, executed R2L</a:t>
            </a:r>
          </a:p>
        </p:txBody>
      </p:sp>
      <p:sp>
        <p:nvSpPr>
          <p:cNvPr id="443" name="Shape 443"/>
          <p:cNvSpPr/>
          <p:nvPr/>
        </p:nvSpPr>
        <p:spPr>
          <a:xfrm flipH="1">
            <a:off x="1385425" y="3885600"/>
            <a:ext cx="6209700" cy="483900"/>
          </a:xfrm>
          <a:prstGeom prst="chevron">
            <a:avLst>
              <a:gd name="adj" fmla="val 47082"/>
            </a:avLst>
          </a:prstGeom>
          <a:solidFill>
            <a:schemeClr val="accent3"/>
          </a:solidFill>
          <a:ln>
            <a:noFill/>
          </a:ln>
        </p:spPr>
        <p:txBody>
          <a:bodyPr lIns="91425" tIns="36575" rIns="91425" bIns="45700" anchor="ctr" anchorCtr="0">
            <a:noAutofit/>
          </a:bodyPr>
          <a:lstStyle/>
          <a:p>
            <a:pPr marL="0" marR="0" lvl="0" indent="0" algn="ctr" rtl="0">
              <a:spcBef>
                <a:spcPts val="0"/>
              </a:spcBef>
              <a:buSzPct val="25000"/>
              <a:buNone/>
            </a:pPr>
            <a:r>
              <a:rPr lang="en" sz="2000" b="1">
                <a:solidFill>
                  <a:schemeClr val="lt1"/>
                </a:solidFill>
                <a:latin typeface="Helvetica Neue"/>
                <a:ea typeface="Helvetica Neue"/>
                <a:cs typeface="Helvetica Neue"/>
                <a:sym typeface="Helvetica Neue"/>
              </a:rPr>
              <a:t>EXECUTION</a:t>
            </a:r>
          </a:p>
        </p:txBody>
      </p:sp>
      <p:sp>
        <p:nvSpPr>
          <p:cNvPr id="444" name="Shape 444"/>
          <p:cNvSpPr txBox="1"/>
          <p:nvPr/>
        </p:nvSpPr>
        <p:spPr>
          <a:xfrm>
            <a:off x="7325725" y="4920056"/>
            <a:ext cx="3000000" cy="225300"/>
          </a:xfrm>
          <a:prstGeom prst="rect">
            <a:avLst/>
          </a:prstGeom>
          <a:noFill/>
          <a:ln>
            <a:noFill/>
          </a:ln>
        </p:spPr>
        <p:txBody>
          <a:bodyPr lIns="91425" tIns="91425" rIns="91425" bIns="91425" anchor="ctr" anchorCtr="0">
            <a:noAutofit/>
          </a:bodyPr>
          <a:lstStyle/>
          <a:p>
            <a:pPr lvl="0" rtl="0">
              <a:spcBef>
                <a:spcPts val="0"/>
              </a:spcBef>
              <a:buNone/>
            </a:pPr>
            <a:r>
              <a:rPr lang="en" sz="1100">
                <a:latin typeface="Helvetica Neue"/>
                <a:ea typeface="Helvetica Neue"/>
                <a:cs typeface="Helvetica Neue"/>
                <a:sym typeface="Helvetica Neue"/>
              </a:rPr>
              <a:t>© Interledger Community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6989" y="204927"/>
            <a:ext cx="8228700" cy="858600"/>
          </a:xfrm>
          <a:prstGeom prst="rect">
            <a:avLst/>
          </a:prstGeom>
        </p:spPr>
        <p:txBody>
          <a:bodyPr lIns="91425" tIns="91425" rIns="91425" bIns="91425" anchor="ctr" anchorCtr="0">
            <a:noAutofit/>
          </a:bodyPr>
          <a:lstStyle/>
          <a:p>
            <a:pPr lvl="0" rtl="0">
              <a:spcBef>
                <a:spcPts val="0"/>
              </a:spcBef>
              <a:buNone/>
            </a:pPr>
            <a:r>
              <a:rPr lang="en" sz="3600">
                <a:latin typeface="Helvetica Neue"/>
                <a:ea typeface="Helvetica Neue"/>
                <a:cs typeface="Helvetica Neue"/>
                <a:sym typeface="Helvetica Neue"/>
              </a:rPr>
              <a:t>Assets with crypto-conditions</a:t>
            </a:r>
          </a:p>
        </p:txBody>
      </p:sp>
      <p:grpSp>
        <p:nvGrpSpPr>
          <p:cNvPr id="450" name="Shape 450"/>
          <p:cNvGrpSpPr/>
          <p:nvPr/>
        </p:nvGrpSpPr>
        <p:grpSpPr>
          <a:xfrm>
            <a:off x="7418768" y="159117"/>
            <a:ext cx="1266933" cy="950200"/>
            <a:chOff x="1215875" y="1631850"/>
            <a:chExt cx="2527800" cy="2527800"/>
          </a:xfrm>
        </p:grpSpPr>
        <p:sp>
          <p:nvSpPr>
            <p:cNvPr id="451" name="Shape 451"/>
            <p:cNvSpPr/>
            <p:nvPr/>
          </p:nvSpPr>
          <p:spPr>
            <a:xfrm>
              <a:off x="1215875" y="1631850"/>
              <a:ext cx="2527800" cy="2527800"/>
            </a:xfrm>
            <a:prstGeom prst="pie">
              <a:avLst>
                <a:gd name="adj1" fmla="val 5414077"/>
                <a:gd name="adj2" fmla="val 16200000"/>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2" name="Shape 452"/>
            <p:cNvSpPr/>
            <p:nvPr/>
          </p:nvSpPr>
          <p:spPr>
            <a:xfrm flipH="1">
              <a:off x="1215875" y="1631850"/>
              <a:ext cx="2527800" cy="2527800"/>
            </a:xfrm>
            <a:prstGeom prst="pie">
              <a:avLst>
                <a:gd name="adj1" fmla="val 5414077"/>
                <a:gd name="adj2" fmla="val 16200000"/>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pic>
        <p:nvPicPr>
          <p:cNvPr id="453" name="Shape 453"/>
          <p:cNvPicPr preferRelativeResize="0"/>
          <p:nvPr/>
        </p:nvPicPr>
        <p:blipFill>
          <a:blip r:embed="rId3">
            <a:alphaModFix/>
          </a:blip>
          <a:stretch>
            <a:fillRect/>
          </a:stretch>
        </p:blipFill>
        <p:spPr>
          <a:xfrm>
            <a:off x="8074259" y="428966"/>
            <a:ext cx="410463" cy="410455"/>
          </a:xfrm>
          <a:prstGeom prst="rect">
            <a:avLst/>
          </a:prstGeom>
          <a:noFill/>
          <a:ln>
            <a:noFill/>
          </a:ln>
        </p:spPr>
      </p:pic>
      <p:pic>
        <p:nvPicPr>
          <p:cNvPr id="454" name="Shape 454"/>
          <p:cNvPicPr preferRelativeResize="0"/>
          <p:nvPr/>
        </p:nvPicPr>
        <p:blipFill>
          <a:blip r:embed="rId4">
            <a:alphaModFix/>
          </a:blip>
          <a:stretch>
            <a:fillRect/>
          </a:stretch>
        </p:blipFill>
        <p:spPr>
          <a:xfrm>
            <a:off x="7563112" y="477389"/>
            <a:ext cx="313621" cy="313615"/>
          </a:xfrm>
          <a:prstGeom prst="rect">
            <a:avLst/>
          </a:prstGeom>
          <a:noFill/>
          <a:ln>
            <a:noFill/>
          </a:ln>
        </p:spPr>
      </p:pic>
      <p:pic>
        <p:nvPicPr>
          <p:cNvPr id="455" name="Shape 455"/>
          <p:cNvPicPr preferRelativeResize="0"/>
          <p:nvPr/>
        </p:nvPicPr>
        <p:blipFill>
          <a:blip r:embed="rId5">
            <a:alphaModFix/>
          </a:blip>
          <a:stretch>
            <a:fillRect/>
          </a:stretch>
        </p:blipFill>
        <p:spPr>
          <a:xfrm>
            <a:off x="1400175" y="1311590"/>
            <a:ext cx="4757737" cy="89296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456989" y="204927"/>
            <a:ext cx="8228700" cy="858600"/>
          </a:xfrm>
          <a:prstGeom prst="rect">
            <a:avLst/>
          </a:prstGeom>
        </p:spPr>
        <p:txBody>
          <a:bodyPr lIns="91425" tIns="91425" rIns="91425" bIns="91425" anchor="ctr" anchorCtr="0">
            <a:noAutofit/>
          </a:bodyPr>
          <a:lstStyle/>
          <a:p>
            <a:pPr lvl="0" rtl="0">
              <a:spcBef>
                <a:spcPts val="0"/>
              </a:spcBef>
              <a:buNone/>
            </a:pPr>
            <a:r>
              <a:rPr lang="en" sz="3600">
                <a:latin typeface="Helvetica Neue"/>
                <a:ea typeface="Helvetica Neue"/>
                <a:cs typeface="Helvetica Neue"/>
                <a:sym typeface="Helvetica Neue"/>
              </a:rPr>
              <a:t>Assets with crypto-conditions</a:t>
            </a:r>
          </a:p>
        </p:txBody>
      </p:sp>
      <p:grpSp>
        <p:nvGrpSpPr>
          <p:cNvPr id="461" name="Shape 461"/>
          <p:cNvGrpSpPr/>
          <p:nvPr/>
        </p:nvGrpSpPr>
        <p:grpSpPr>
          <a:xfrm>
            <a:off x="7418768" y="159117"/>
            <a:ext cx="1266933" cy="950200"/>
            <a:chOff x="1215875" y="1631850"/>
            <a:chExt cx="2527800" cy="2527800"/>
          </a:xfrm>
        </p:grpSpPr>
        <p:sp>
          <p:nvSpPr>
            <p:cNvPr id="462" name="Shape 462"/>
            <p:cNvSpPr/>
            <p:nvPr/>
          </p:nvSpPr>
          <p:spPr>
            <a:xfrm>
              <a:off x="1215875" y="1631850"/>
              <a:ext cx="2527800" cy="2527800"/>
            </a:xfrm>
            <a:prstGeom prst="pie">
              <a:avLst>
                <a:gd name="adj1" fmla="val 5414077"/>
                <a:gd name="adj2" fmla="val 16200000"/>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3" name="Shape 463"/>
            <p:cNvSpPr/>
            <p:nvPr/>
          </p:nvSpPr>
          <p:spPr>
            <a:xfrm flipH="1">
              <a:off x="1215875" y="1631850"/>
              <a:ext cx="2527800" cy="2527800"/>
            </a:xfrm>
            <a:prstGeom prst="pie">
              <a:avLst>
                <a:gd name="adj1" fmla="val 5414077"/>
                <a:gd name="adj2" fmla="val 16200000"/>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pic>
        <p:nvPicPr>
          <p:cNvPr id="464" name="Shape 464"/>
          <p:cNvPicPr preferRelativeResize="0"/>
          <p:nvPr/>
        </p:nvPicPr>
        <p:blipFill>
          <a:blip r:embed="rId3">
            <a:alphaModFix/>
          </a:blip>
          <a:stretch>
            <a:fillRect/>
          </a:stretch>
        </p:blipFill>
        <p:spPr>
          <a:xfrm>
            <a:off x="8074259" y="428966"/>
            <a:ext cx="410463" cy="410455"/>
          </a:xfrm>
          <a:prstGeom prst="rect">
            <a:avLst/>
          </a:prstGeom>
          <a:noFill/>
          <a:ln>
            <a:noFill/>
          </a:ln>
        </p:spPr>
      </p:pic>
      <p:pic>
        <p:nvPicPr>
          <p:cNvPr id="465" name="Shape 465"/>
          <p:cNvPicPr preferRelativeResize="0"/>
          <p:nvPr/>
        </p:nvPicPr>
        <p:blipFill>
          <a:blip r:embed="rId4">
            <a:alphaModFix/>
          </a:blip>
          <a:stretch>
            <a:fillRect/>
          </a:stretch>
        </p:blipFill>
        <p:spPr>
          <a:xfrm>
            <a:off x="7563112" y="477389"/>
            <a:ext cx="313621" cy="313615"/>
          </a:xfrm>
          <a:prstGeom prst="rect">
            <a:avLst/>
          </a:prstGeom>
          <a:noFill/>
          <a:ln>
            <a:noFill/>
          </a:ln>
        </p:spPr>
      </p:pic>
      <p:grpSp>
        <p:nvGrpSpPr>
          <p:cNvPr id="466" name="Shape 466"/>
          <p:cNvGrpSpPr/>
          <p:nvPr/>
        </p:nvGrpSpPr>
        <p:grpSpPr>
          <a:xfrm>
            <a:off x="661541" y="1994372"/>
            <a:ext cx="8479633" cy="2959583"/>
            <a:chOff x="661541" y="2659163"/>
            <a:chExt cx="8479633" cy="3946111"/>
          </a:xfrm>
        </p:grpSpPr>
        <p:cxnSp>
          <p:nvCxnSpPr>
            <p:cNvPr id="467" name="Shape 467"/>
            <p:cNvCxnSpPr/>
            <p:nvPr/>
          </p:nvCxnSpPr>
          <p:spPr>
            <a:xfrm>
              <a:off x="661550" y="5869525"/>
              <a:ext cx="7184100" cy="0"/>
            </a:xfrm>
            <a:prstGeom prst="straightConnector1">
              <a:avLst/>
            </a:prstGeom>
            <a:noFill/>
            <a:ln w="38100" cap="flat" cmpd="sng">
              <a:solidFill>
                <a:srgbClr val="000000"/>
              </a:solidFill>
              <a:prstDash val="solid"/>
              <a:round/>
              <a:headEnd type="none" w="lg" len="lg"/>
              <a:tailEnd type="triangle" w="lg" len="lg"/>
            </a:ln>
          </p:spPr>
        </p:cxnSp>
        <p:sp>
          <p:nvSpPr>
            <p:cNvPr id="468" name="Shape 468"/>
            <p:cNvSpPr txBox="1"/>
            <p:nvPr/>
          </p:nvSpPr>
          <p:spPr>
            <a:xfrm>
              <a:off x="6351775" y="6100075"/>
              <a:ext cx="2789400" cy="5052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800">
                  <a:solidFill>
                    <a:schemeClr val="dk1"/>
                  </a:solidFill>
                  <a:latin typeface="Helvetica Neue"/>
                  <a:ea typeface="Helvetica Neue"/>
                  <a:cs typeface="Helvetica Neue"/>
                  <a:sym typeface="Helvetica Neue"/>
                </a:rPr>
                <a:t>Turing completeness</a:t>
              </a:r>
            </a:p>
          </p:txBody>
        </p:sp>
        <p:sp>
          <p:nvSpPr>
            <p:cNvPr id="469" name="Shape 469"/>
            <p:cNvSpPr txBox="1"/>
            <p:nvPr/>
          </p:nvSpPr>
          <p:spPr>
            <a:xfrm rot="-3599956">
              <a:off x="238274" y="3845782"/>
              <a:ext cx="2999933" cy="754561"/>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800" i="1">
                  <a:solidFill>
                    <a:schemeClr val="dk1"/>
                  </a:solidFill>
                  <a:latin typeface="Helvetica Neue"/>
                  <a:ea typeface="Helvetica Neue"/>
                  <a:cs typeface="Helvetica Neue"/>
                  <a:sym typeface="Helvetica Neue"/>
                </a:rPr>
                <a:t>private-public key</a:t>
              </a:r>
            </a:p>
          </p:txBody>
        </p:sp>
        <p:sp>
          <p:nvSpPr>
            <p:cNvPr id="470" name="Shape 470"/>
            <p:cNvSpPr txBox="1"/>
            <p:nvPr/>
          </p:nvSpPr>
          <p:spPr>
            <a:xfrm rot="-3599956">
              <a:off x="2117874" y="3769582"/>
              <a:ext cx="2999933" cy="754561"/>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800" i="1">
                  <a:solidFill>
                    <a:schemeClr val="dk1"/>
                  </a:solidFill>
                  <a:latin typeface="Helvetica Neue"/>
                  <a:ea typeface="Helvetica Neue"/>
                  <a:cs typeface="Helvetica Neue"/>
                  <a:sym typeface="Helvetica Neue"/>
                </a:rPr>
                <a:t>multi-signatures</a:t>
              </a:r>
            </a:p>
          </p:txBody>
        </p:sp>
        <p:sp>
          <p:nvSpPr>
            <p:cNvPr id="471" name="Shape 471"/>
            <p:cNvSpPr txBox="1"/>
            <p:nvPr/>
          </p:nvSpPr>
          <p:spPr>
            <a:xfrm rot="-3599956">
              <a:off x="3997474" y="3769582"/>
              <a:ext cx="2999933" cy="754561"/>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800" b="1" i="1">
                  <a:solidFill>
                    <a:schemeClr val="dk1"/>
                  </a:solidFill>
                  <a:latin typeface="Helvetica Neue"/>
                  <a:ea typeface="Helvetica Neue"/>
                  <a:cs typeface="Helvetica Neue"/>
                  <a:sym typeface="Helvetica Neue"/>
                </a:rPr>
                <a:t>crypto-conditions</a:t>
              </a:r>
            </a:p>
          </p:txBody>
        </p:sp>
        <p:sp>
          <p:nvSpPr>
            <p:cNvPr id="472" name="Shape 472"/>
            <p:cNvSpPr txBox="1"/>
            <p:nvPr/>
          </p:nvSpPr>
          <p:spPr>
            <a:xfrm rot="-3599956">
              <a:off x="5877074" y="3769582"/>
              <a:ext cx="2999933" cy="754561"/>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800" i="1">
                  <a:solidFill>
                    <a:schemeClr val="dk1"/>
                  </a:solidFill>
                  <a:latin typeface="Helvetica Neue"/>
                  <a:ea typeface="Helvetica Neue"/>
                  <a:cs typeface="Helvetica Neue"/>
                  <a:sym typeface="Helvetica Neue"/>
                </a:rPr>
                <a:t>smart-contracts</a:t>
              </a:r>
            </a:p>
          </p:txBody>
        </p:sp>
        <p:cxnSp>
          <p:nvCxnSpPr>
            <p:cNvPr id="473" name="Shape 473"/>
            <p:cNvCxnSpPr>
              <a:stCxn id="469" idx="1"/>
            </p:cNvCxnSpPr>
            <p:nvPr/>
          </p:nvCxnSpPr>
          <p:spPr>
            <a:xfrm>
              <a:off x="988241" y="5522063"/>
              <a:ext cx="0" cy="366900"/>
            </a:xfrm>
            <a:prstGeom prst="straightConnector1">
              <a:avLst/>
            </a:prstGeom>
            <a:noFill/>
            <a:ln w="19050" cap="flat" cmpd="sng">
              <a:solidFill>
                <a:srgbClr val="000000"/>
              </a:solidFill>
              <a:prstDash val="solid"/>
              <a:round/>
              <a:headEnd type="none" w="lg" len="lg"/>
              <a:tailEnd type="none" w="lg" len="lg"/>
            </a:ln>
          </p:spPr>
        </p:cxnSp>
        <p:cxnSp>
          <p:nvCxnSpPr>
            <p:cNvPr id="474" name="Shape 474"/>
            <p:cNvCxnSpPr/>
            <p:nvPr/>
          </p:nvCxnSpPr>
          <p:spPr>
            <a:xfrm>
              <a:off x="2893241" y="5522063"/>
              <a:ext cx="0" cy="366600"/>
            </a:xfrm>
            <a:prstGeom prst="straightConnector1">
              <a:avLst/>
            </a:prstGeom>
            <a:noFill/>
            <a:ln w="19050" cap="flat" cmpd="sng">
              <a:solidFill>
                <a:srgbClr val="000000"/>
              </a:solidFill>
              <a:prstDash val="solid"/>
              <a:round/>
              <a:headEnd type="none" w="lg" len="lg"/>
              <a:tailEnd type="none" w="lg" len="lg"/>
            </a:ln>
          </p:spPr>
        </p:cxnSp>
        <p:cxnSp>
          <p:nvCxnSpPr>
            <p:cNvPr id="475" name="Shape 475"/>
            <p:cNvCxnSpPr/>
            <p:nvPr/>
          </p:nvCxnSpPr>
          <p:spPr>
            <a:xfrm>
              <a:off x="4798241" y="5522063"/>
              <a:ext cx="0" cy="366600"/>
            </a:xfrm>
            <a:prstGeom prst="straightConnector1">
              <a:avLst/>
            </a:prstGeom>
            <a:noFill/>
            <a:ln w="38100" cap="flat" cmpd="sng">
              <a:solidFill>
                <a:srgbClr val="000000"/>
              </a:solidFill>
              <a:prstDash val="solid"/>
              <a:round/>
              <a:headEnd type="none" w="lg" len="lg"/>
              <a:tailEnd type="none" w="lg" len="lg"/>
            </a:ln>
          </p:spPr>
        </p:cxnSp>
        <p:cxnSp>
          <p:nvCxnSpPr>
            <p:cNvPr id="476" name="Shape 476"/>
            <p:cNvCxnSpPr/>
            <p:nvPr/>
          </p:nvCxnSpPr>
          <p:spPr>
            <a:xfrm>
              <a:off x="6627041" y="5522063"/>
              <a:ext cx="0" cy="366600"/>
            </a:xfrm>
            <a:prstGeom prst="straightConnector1">
              <a:avLst/>
            </a:prstGeom>
            <a:noFill/>
            <a:ln w="19050" cap="flat" cmpd="sng">
              <a:solidFill>
                <a:srgbClr val="000000"/>
              </a:solidFill>
              <a:prstDash val="solid"/>
              <a:round/>
              <a:headEnd type="none" w="lg" len="lg"/>
              <a:tailEnd type="none" w="lg" len="lg"/>
            </a:ln>
          </p:spPr>
        </p:cxnSp>
      </p:grpSp>
      <p:pic>
        <p:nvPicPr>
          <p:cNvPr id="477" name="Shape 477"/>
          <p:cNvPicPr preferRelativeResize="0"/>
          <p:nvPr/>
        </p:nvPicPr>
        <p:blipFill>
          <a:blip r:embed="rId5">
            <a:alphaModFix/>
          </a:blip>
          <a:stretch>
            <a:fillRect/>
          </a:stretch>
        </p:blipFill>
        <p:spPr>
          <a:xfrm>
            <a:off x="2007650" y="1063518"/>
            <a:ext cx="3846531" cy="1513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1000"/>
                                        <p:tgtEl>
                                          <p:spTgt spid="4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456989" y="204927"/>
            <a:ext cx="8228700" cy="858600"/>
          </a:xfrm>
          <a:prstGeom prst="rect">
            <a:avLst/>
          </a:prstGeom>
        </p:spPr>
        <p:txBody>
          <a:bodyPr lIns="91425" tIns="91425" rIns="91425" bIns="91425" anchor="ctr" anchorCtr="0">
            <a:noAutofit/>
          </a:bodyPr>
          <a:lstStyle/>
          <a:p>
            <a:pPr lvl="0" rtl="0">
              <a:spcBef>
                <a:spcPts val="0"/>
              </a:spcBef>
              <a:buNone/>
            </a:pPr>
            <a:r>
              <a:rPr lang="en" sz="3600">
                <a:latin typeface="Helvetica Neue"/>
                <a:ea typeface="Helvetica Neue"/>
                <a:cs typeface="Helvetica Neue"/>
                <a:sym typeface="Helvetica Neue"/>
              </a:rPr>
              <a:t>Assets with crypto-conditions</a:t>
            </a:r>
          </a:p>
        </p:txBody>
      </p:sp>
      <p:sp>
        <p:nvSpPr>
          <p:cNvPr id="483" name="Shape 483"/>
          <p:cNvSpPr txBox="1">
            <a:spLocks noGrp="1"/>
          </p:cNvSpPr>
          <p:nvPr>
            <p:ph type="body" idx="1"/>
          </p:nvPr>
        </p:nvSpPr>
        <p:spPr>
          <a:xfrm>
            <a:off x="457639" y="1203370"/>
            <a:ext cx="8228700" cy="2982600"/>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Helvetica Neue"/>
                <a:ea typeface="Helvetica Neue"/>
                <a:cs typeface="Helvetica Neue"/>
                <a:sym typeface="Helvetica Neue"/>
              </a:rPr>
              <a:t>Boolean logic with signatures</a:t>
            </a:r>
          </a:p>
          <a:p>
            <a:pPr lvl="0" rtl="0">
              <a:spcBef>
                <a:spcPts val="0"/>
              </a:spcBef>
              <a:buNone/>
            </a:pPr>
            <a:r>
              <a:rPr lang="en" sz="2400">
                <a:solidFill>
                  <a:srgbClr val="000000"/>
                </a:solidFill>
                <a:latin typeface="Helvetica Neue"/>
                <a:ea typeface="Helvetica Neue"/>
                <a:cs typeface="Helvetica Neue"/>
                <a:sym typeface="Helvetica Neue"/>
              </a:rPr>
              <a:t>Designed by the </a:t>
            </a:r>
            <a:r>
              <a:rPr lang="en" sz="2400" i="1">
                <a:solidFill>
                  <a:srgbClr val="000000"/>
                </a:solidFill>
                <a:latin typeface="Helvetica Neue"/>
                <a:ea typeface="Helvetica Neue"/>
                <a:cs typeface="Helvetica Neue"/>
                <a:sym typeface="Helvetica Neue"/>
              </a:rPr>
              <a:t>Interledger</a:t>
            </a:r>
            <a:r>
              <a:rPr lang="en" sz="2400">
                <a:solidFill>
                  <a:srgbClr val="000000"/>
                </a:solidFill>
                <a:latin typeface="Helvetica Neue"/>
                <a:ea typeface="Helvetica Neue"/>
                <a:cs typeface="Helvetica Neue"/>
                <a:sym typeface="Helvetica Neue"/>
              </a:rPr>
              <a:t> community</a:t>
            </a:r>
          </a:p>
        </p:txBody>
      </p:sp>
      <p:grpSp>
        <p:nvGrpSpPr>
          <p:cNvPr id="484" name="Shape 484"/>
          <p:cNvGrpSpPr/>
          <p:nvPr/>
        </p:nvGrpSpPr>
        <p:grpSpPr>
          <a:xfrm>
            <a:off x="7418768" y="159117"/>
            <a:ext cx="1266933" cy="950200"/>
            <a:chOff x="1215875" y="1631850"/>
            <a:chExt cx="2527800" cy="2527800"/>
          </a:xfrm>
        </p:grpSpPr>
        <p:sp>
          <p:nvSpPr>
            <p:cNvPr id="485" name="Shape 485"/>
            <p:cNvSpPr/>
            <p:nvPr/>
          </p:nvSpPr>
          <p:spPr>
            <a:xfrm>
              <a:off x="1215875" y="1631850"/>
              <a:ext cx="2527800" cy="2527800"/>
            </a:xfrm>
            <a:prstGeom prst="pie">
              <a:avLst>
                <a:gd name="adj1" fmla="val 5414077"/>
                <a:gd name="adj2" fmla="val 16200000"/>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6" name="Shape 486"/>
            <p:cNvSpPr/>
            <p:nvPr/>
          </p:nvSpPr>
          <p:spPr>
            <a:xfrm flipH="1">
              <a:off x="1215875" y="1631850"/>
              <a:ext cx="2527800" cy="2527800"/>
            </a:xfrm>
            <a:prstGeom prst="pie">
              <a:avLst>
                <a:gd name="adj1" fmla="val 5414077"/>
                <a:gd name="adj2" fmla="val 16200000"/>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pic>
        <p:nvPicPr>
          <p:cNvPr id="487" name="Shape 487"/>
          <p:cNvPicPr preferRelativeResize="0"/>
          <p:nvPr/>
        </p:nvPicPr>
        <p:blipFill>
          <a:blip r:embed="rId3">
            <a:alphaModFix/>
          </a:blip>
          <a:stretch>
            <a:fillRect/>
          </a:stretch>
        </p:blipFill>
        <p:spPr>
          <a:xfrm>
            <a:off x="8074259" y="428966"/>
            <a:ext cx="410463" cy="410455"/>
          </a:xfrm>
          <a:prstGeom prst="rect">
            <a:avLst/>
          </a:prstGeom>
          <a:noFill/>
          <a:ln>
            <a:noFill/>
          </a:ln>
        </p:spPr>
      </p:pic>
      <p:pic>
        <p:nvPicPr>
          <p:cNvPr id="488" name="Shape 488"/>
          <p:cNvPicPr preferRelativeResize="0"/>
          <p:nvPr/>
        </p:nvPicPr>
        <p:blipFill>
          <a:blip r:embed="rId4">
            <a:alphaModFix/>
          </a:blip>
          <a:stretch>
            <a:fillRect/>
          </a:stretch>
        </p:blipFill>
        <p:spPr>
          <a:xfrm>
            <a:off x="7563112" y="477389"/>
            <a:ext cx="313621" cy="313615"/>
          </a:xfrm>
          <a:prstGeom prst="rect">
            <a:avLst/>
          </a:prstGeom>
          <a:noFill/>
          <a:ln>
            <a:noFill/>
          </a:ln>
        </p:spPr>
      </p:pic>
      <p:pic>
        <p:nvPicPr>
          <p:cNvPr id="489" name="Shape 489"/>
          <p:cNvPicPr preferRelativeResize="0"/>
          <p:nvPr/>
        </p:nvPicPr>
        <p:blipFill>
          <a:blip r:embed="rId5">
            <a:alphaModFix/>
          </a:blip>
          <a:stretch>
            <a:fillRect/>
          </a:stretch>
        </p:blipFill>
        <p:spPr>
          <a:xfrm>
            <a:off x="657974" y="2544430"/>
            <a:ext cx="5870061" cy="219346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COALA IP Protocol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What is the COALA IP Protocol?</a:t>
            </a:r>
          </a:p>
        </p:txBody>
      </p:sp>
      <p:sp>
        <p:nvSpPr>
          <p:cNvPr id="500" name="Shape 500"/>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A community-driven </a:t>
            </a:r>
            <a:r>
              <a:rPr lang="en" i="1"/>
              <a:t>minimum-viable set of data </a:t>
            </a:r>
            <a:r>
              <a:rPr lang="en"/>
              <a:t>for Intellectual Property licensing</a:t>
            </a:r>
            <a:r>
              <a:rPr lang="en" i="1"/>
              <a:t> </a:t>
            </a:r>
            <a:r>
              <a:rPr lang="en"/>
              <a:t>(RDF schema definitions)</a:t>
            </a:r>
          </a:p>
          <a:p>
            <a:pPr lvl="0" rtl="0">
              <a:spcBef>
                <a:spcPts val="0"/>
              </a:spcBef>
              <a:buNone/>
            </a:pPr>
            <a:endParaRPr/>
          </a:p>
          <a:p>
            <a:pPr marL="457200" lvl="0" indent="-228600" rtl="0">
              <a:spcBef>
                <a:spcPts val="0"/>
              </a:spcBef>
            </a:pPr>
            <a:r>
              <a:rPr lang="en"/>
              <a:t>A free and open </a:t>
            </a:r>
            <a:r>
              <a:rPr lang="en" i="1"/>
              <a:t>messaging</a:t>
            </a:r>
            <a:r>
              <a:rPr lang="en"/>
              <a:t> protocol for license-transactions (Interledger &amp; IPLD)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293225" y="1000075"/>
            <a:ext cx="8478300" cy="3702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COALA IP: Place</a:t>
            </a:r>
          </a:p>
        </p:txBody>
      </p:sp>
      <p:sp>
        <p:nvSpPr>
          <p:cNvPr id="507" name="Shape 507"/>
          <p:cNvSpPr txBox="1">
            <a:spLocks noGrp="1"/>
          </p:cNvSpPr>
          <p:nvPr>
            <p:ph type="body" idx="1"/>
          </p:nvPr>
        </p:nvSpPr>
        <p:spPr>
          <a:xfrm>
            <a:off x="311700" y="1000075"/>
            <a:ext cx="8109000" cy="38139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 sz="1200" b="1">
                <a:latin typeface="Courier New"/>
                <a:ea typeface="Courier New"/>
                <a:cs typeface="Courier New"/>
                <a:sym typeface="Courier New"/>
              </a:rPr>
              <a:t>{</a:t>
            </a:r>
          </a:p>
          <a:p>
            <a:pPr lvl="0">
              <a:spcBef>
                <a:spcPts val="0"/>
              </a:spcBef>
              <a:buClr>
                <a:schemeClr val="dk1"/>
              </a:buClr>
              <a:buSzPct val="91666"/>
              <a:buFont typeface="Arial"/>
              <a:buNone/>
            </a:pPr>
            <a:r>
              <a:rPr lang="en" sz="1200" b="1">
                <a:latin typeface="Courier New"/>
                <a:ea typeface="Courier New"/>
                <a:cs typeface="Courier New"/>
                <a:sym typeface="Courier New"/>
              </a:rPr>
              <a:t>    "@type": { "/": "&lt;hash pointing to RDF-Schema of Place&gt;" },</a:t>
            </a:r>
          </a:p>
          <a:p>
            <a:pPr lvl="0">
              <a:spcBef>
                <a:spcPts val="0"/>
              </a:spcBef>
              <a:buClr>
                <a:schemeClr val="dk1"/>
              </a:buClr>
              <a:buSzPct val="91666"/>
              <a:buFont typeface="Arial"/>
              <a:buNone/>
            </a:pPr>
            <a:r>
              <a:rPr lang="en" sz="1200" b="1">
                <a:latin typeface="Courier New"/>
                <a:ea typeface="Courier New"/>
                <a:cs typeface="Courier New"/>
                <a:sym typeface="Courier New"/>
              </a:rPr>
              <a:t>    "geo": {</a:t>
            </a:r>
          </a:p>
          <a:p>
            <a:pPr lvl="0">
              <a:spcBef>
                <a:spcPts val="0"/>
              </a:spcBef>
              <a:buClr>
                <a:schemeClr val="dk1"/>
              </a:buClr>
              <a:buSzPct val="91666"/>
              <a:buFont typeface="Arial"/>
              <a:buNone/>
            </a:pPr>
            <a:r>
              <a:rPr lang="en" sz="1200" b="1">
                <a:latin typeface="Courier New"/>
                <a:ea typeface="Courier New"/>
                <a:cs typeface="Courier New"/>
                <a:sym typeface="Courier New"/>
              </a:rPr>
              <a:t>        "@type": { "/": "&lt;hash pointing to RDF-Schema of GeoCoordinates&gt;" },</a:t>
            </a:r>
          </a:p>
          <a:p>
            <a:pPr lvl="0">
              <a:spcBef>
                <a:spcPts val="0"/>
              </a:spcBef>
              <a:buClr>
                <a:schemeClr val="dk1"/>
              </a:buClr>
              <a:buSzPct val="91666"/>
              <a:buFont typeface="Arial"/>
              <a:buNone/>
            </a:pPr>
            <a:r>
              <a:rPr lang="en" sz="1200" b="1">
                <a:latin typeface="Courier New"/>
                <a:ea typeface="Courier New"/>
                <a:cs typeface="Courier New"/>
                <a:sym typeface="Courier New"/>
              </a:rPr>
              <a:t>        "latitude": "40.75",</a:t>
            </a:r>
          </a:p>
          <a:p>
            <a:pPr lvl="0">
              <a:spcBef>
                <a:spcPts val="0"/>
              </a:spcBef>
              <a:buClr>
                <a:schemeClr val="dk1"/>
              </a:buClr>
              <a:buSzPct val="91666"/>
              <a:buFont typeface="Arial"/>
              <a:buNone/>
            </a:pPr>
            <a:r>
              <a:rPr lang="en" sz="1200" b="1">
                <a:latin typeface="Courier New"/>
                <a:ea typeface="Courier New"/>
                <a:cs typeface="Courier New"/>
                <a:sym typeface="Courier New"/>
              </a:rPr>
              <a:t>        "longitude": "73.98"</a:t>
            </a:r>
          </a:p>
          <a:p>
            <a:pPr lvl="0">
              <a:spcBef>
                <a:spcPts val="0"/>
              </a:spcBef>
              <a:buClr>
                <a:schemeClr val="dk1"/>
              </a:buClr>
              <a:buSzPct val="91666"/>
              <a:buFont typeface="Arial"/>
              <a:buNone/>
            </a:pPr>
            <a:r>
              <a:rPr lang="en" sz="1200" b="1">
                <a:latin typeface="Courier New"/>
                <a:ea typeface="Courier New"/>
                <a:cs typeface="Courier New"/>
                <a:sym typeface="Courier New"/>
              </a:rPr>
              <a:t>    },</a:t>
            </a:r>
          </a:p>
          <a:p>
            <a:pPr lvl="0">
              <a:spcBef>
                <a:spcPts val="0"/>
              </a:spcBef>
              <a:buNone/>
            </a:pPr>
            <a:r>
              <a:rPr lang="en" sz="1200" b="1">
                <a:latin typeface="Courier New"/>
                <a:ea typeface="Courier New"/>
                <a:cs typeface="Courier New"/>
                <a:sym typeface="Courier New"/>
              </a:rPr>
              <a:t>    "name": "Empire State Building"</a:t>
            </a:r>
          </a:p>
          <a:p>
            <a:pPr lvl="0">
              <a:spcBef>
                <a:spcPts val="0"/>
              </a:spcBef>
              <a:buClr>
                <a:schemeClr val="dk1"/>
              </a:buClr>
              <a:buSzPct val="91666"/>
              <a:buFont typeface="Arial"/>
              <a:buNone/>
            </a:pPr>
            <a:r>
              <a:rPr lang="en" sz="1200" b="1">
                <a:latin typeface="Courier New"/>
                <a:ea typeface="Courier New"/>
                <a:cs typeface="Courier New"/>
                <a:sym typeface="Courier New"/>
              </a:rPr>
              <a:t>}</a:t>
            </a:r>
          </a:p>
          <a:p>
            <a:pPr lv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p:nvPr/>
        </p:nvSpPr>
        <p:spPr>
          <a:xfrm>
            <a:off x="293225" y="1000075"/>
            <a:ext cx="8478300" cy="3702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COALA IP: Party (only Individual)</a:t>
            </a:r>
          </a:p>
        </p:txBody>
      </p:sp>
      <p:sp>
        <p:nvSpPr>
          <p:cNvPr id="514" name="Shape 514"/>
          <p:cNvSpPr txBox="1">
            <a:spLocks noGrp="1"/>
          </p:cNvSpPr>
          <p:nvPr>
            <p:ph type="body" idx="1"/>
          </p:nvPr>
        </p:nvSpPr>
        <p:spPr>
          <a:xfrm>
            <a:off x="311700" y="1000075"/>
            <a:ext cx="8109000" cy="3813900"/>
          </a:xfrm>
          <a:prstGeom prst="rect">
            <a:avLst/>
          </a:prstGeom>
        </p:spPr>
        <p:txBody>
          <a:bodyPr lIns="91425" tIns="91425" rIns="91425" bIns="91425" anchor="t" anchorCtr="0">
            <a:noAutofit/>
          </a:bodyPr>
          <a:lstStyle/>
          <a:p>
            <a:pPr lvl="0" rtl="0">
              <a:spcBef>
                <a:spcPts val="0"/>
              </a:spcBef>
              <a:buNone/>
            </a:pPr>
            <a:r>
              <a:rPr lang="en" sz="1200" b="1">
                <a:latin typeface="Courier New"/>
                <a:ea typeface="Courier New"/>
                <a:cs typeface="Courier New"/>
                <a:sym typeface="Courier New"/>
              </a:rPr>
              <a:t>{</a:t>
            </a:r>
          </a:p>
          <a:p>
            <a:pPr lvl="0" rtl="0">
              <a:spcBef>
                <a:spcPts val="0"/>
              </a:spcBef>
              <a:buNone/>
            </a:pPr>
            <a:r>
              <a:rPr lang="en" sz="1200" b="1">
                <a:latin typeface="Courier New"/>
                <a:ea typeface="Courier New"/>
                <a:cs typeface="Courier New"/>
                <a:sym typeface="Courier New"/>
              </a:rPr>
              <a:t>    "@type": { "/": "&lt;hash pointing to RDF-Schema of Individual&gt;" },</a:t>
            </a:r>
          </a:p>
          <a:p>
            <a:pPr lvl="0">
              <a:spcBef>
                <a:spcPts val="0"/>
              </a:spcBef>
              <a:buNone/>
            </a:pPr>
            <a:r>
              <a:rPr lang="en" sz="1200" b="1">
                <a:latin typeface="Courier New"/>
                <a:ea typeface="Courier New"/>
                <a:cs typeface="Courier New"/>
                <a:sym typeface="Courier New"/>
              </a:rPr>
              <a:t>    "givenName”: “Andy”,</a:t>
            </a:r>
          </a:p>
          <a:p>
            <a:pPr lvl="0">
              <a:spcBef>
                <a:spcPts val="0"/>
              </a:spcBef>
              <a:buNone/>
            </a:pPr>
            <a:r>
              <a:rPr lang="en" sz="1200" b="1">
                <a:latin typeface="Courier New"/>
                <a:ea typeface="Courier New"/>
                <a:cs typeface="Courier New"/>
                <a:sym typeface="Courier New"/>
              </a:rPr>
              <a:t>    “familyName”: “Warhol”,</a:t>
            </a:r>
          </a:p>
          <a:p>
            <a:pPr lvl="0">
              <a:spcBef>
                <a:spcPts val="0"/>
              </a:spcBef>
              <a:buNone/>
            </a:pPr>
            <a:r>
              <a:rPr lang="en" sz="1200" b="1">
                <a:latin typeface="Courier New"/>
                <a:ea typeface="Courier New"/>
                <a:cs typeface="Courier New"/>
                <a:sym typeface="Courier New"/>
              </a:rPr>
              <a:t>    “birthDate”: “1928-08-06”,</a:t>
            </a:r>
          </a:p>
          <a:p>
            <a:pPr lvl="0">
              <a:spcBef>
                <a:spcPts val="0"/>
              </a:spcBef>
              <a:buNone/>
            </a:pPr>
            <a:r>
              <a:rPr lang="en" sz="1200" b="1">
                <a:latin typeface="Courier New"/>
                <a:ea typeface="Courier New"/>
                <a:cs typeface="Courier New"/>
                <a:sym typeface="Courier New"/>
              </a:rPr>
              <a:t>    “deathDate”: “1987-02-22”</a:t>
            </a:r>
          </a:p>
          <a:p>
            <a:pPr lvl="0">
              <a:spcBef>
                <a:spcPts val="0"/>
              </a:spcBef>
              <a:buNone/>
            </a:pPr>
            <a:r>
              <a:rPr lang="en" sz="1200" b="1">
                <a:latin typeface="Courier New"/>
                <a:ea typeface="Courier New"/>
                <a:cs typeface="Courier New"/>
                <a:sym typeface="Courier New"/>
              </a:rPr>
              <a:t>    // and any other arbitrary meta data</a:t>
            </a:r>
          </a:p>
          <a:p>
            <a:pPr lvl="0">
              <a:spcBef>
                <a:spcPts val="0"/>
              </a:spcBef>
              <a:buNone/>
            </a:pPr>
            <a:r>
              <a:rPr lang="en" sz="1200" b="1">
                <a:latin typeface="Courier New"/>
                <a:ea typeface="Courier New"/>
                <a:cs typeface="Courier New"/>
                <a:sym typeface="Courier New"/>
              </a:rPr>
              <a:t>    // TDB: Let’s use an </a:t>
            </a:r>
            <a:r>
              <a:rPr lang="en" sz="1200" b="1" i="1">
                <a:latin typeface="Courier New"/>
                <a:ea typeface="Courier New"/>
                <a:cs typeface="Courier New"/>
                <a:sym typeface="Courier New"/>
              </a:rPr>
              <a:t>established identity protocol</a:t>
            </a:r>
            <a:r>
              <a:rPr lang="en" sz="1200" b="1">
                <a:latin typeface="Courier New"/>
                <a:ea typeface="Courier New"/>
                <a:cs typeface="Courier New"/>
                <a:sym typeface="Courier New"/>
              </a:rPr>
              <a:t> here</a:t>
            </a:r>
          </a:p>
          <a:p>
            <a:pPr lvl="0" rtl="0">
              <a:spcBef>
                <a:spcPts val="0"/>
              </a:spcBef>
              <a:buNone/>
            </a:pPr>
            <a:r>
              <a:rPr lang="en" sz="1200" b="1">
                <a:latin typeface="Courier New"/>
                <a:ea typeface="Courier New"/>
                <a:cs typeface="Courier New"/>
                <a:sym typeface="Courier New"/>
              </a:rPr>
              <a:t>}</a:t>
            </a:r>
          </a:p>
          <a:p>
            <a:pPr lvl="0" rt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Goals</a:t>
            </a:r>
          </a:p>
        </p:txBody>
      </p:sp>
      <p:sp>
        <p:nvSpPr>
          <p:cNvPr id="159" name="Shape 159"/>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406400" rtl="0">
              <a:spcBef>
                <a:spcPts val="0"/>
              </a:spcBef>
              <a:buSzPct val="100000"/>
            </a:pPr>
            <a:r>
              <a:rPr lang="en" sz="2400" b="0" dirty="0">
                <a:latin typeface="Arial"/>
                <a:ea typeface="Arial"/>
                <a:cs typeface="Arial"/>
                <a:sym typeface="Arial"/>
              </a:rPr>
              <a:t>A licensing framework for digital assets that:</a:t>
            </a:r>
          </a:p>
          <a:p>
            <a:pPr marL="914400" lvl="1" indent="-228600" rtl="0">
              <a:spcBef>
                <a:spcPts val="0"/>
              </a:spcBef>
            </a:pPr>
            <a:r>
              <a:rPr lang="en" sz="2000" dirty="0"/>
              <a:t>Is easily approachable by all participants </a:t>
            </a:r>
            <a:r>
              <a:rPr lang="en" sz="2000" i="1" dirty="0"/>
              <a:t>(devs, rights holders, copyright societies, …)</a:t>
            </a:r>
          </a:p>
          <a:p>
            <a:pPr marL="914400" lvl="1" indent="-228600" rtl="0">
              <a:spcBef>
                <a:spcPts val="0"/>
              </a:spcBef>
            </a:pPr>
            <a:r>
              <a:rPr lang="en" sz="2000" dirty="0"/>
              <a:t>Is easily extensible and future-proof</a:t>
            </a:r>
          </a:p>
          <a:p>
            <a:pPr marL="914400" lvl="1" indent="-228600" rtl="0">
              <a:spcBef>
                <a:spcPts val="0"/>
              </a:spcBef>
            </a:pPr>
            <a:r>
              <a:rPr lang="en" sz="2000" dirty="0"/>
              <a:t>Guarantees immutability and tamper-resistance</a:t>
            </a:r>
          </a:p>
          <a:p>
            <a:pPr marL="914400" lvl="1" indent="-228600" rtl="0">
              <a:spcBef>
                <a:spcPts val="0"/>
              </a:spcBef>
            </a:pPr>
            <a:r>
              <a:rPr lang="en" sz="2000" dirty="0"/>
              <a:t>Is blockchain-agnostic</a:t>
            </a:r>
          </a:p>
          <a:p>
            <a:pPr marL="914400" lvl="1" indent="-228600" rtl="0">
              <a:spcBef>
                <a:spcPts val="0"/>
              </a:spcBef>
            </a:pPr>
            <a:r>
              <a:rPr lang="en" sz="2000" dirty="0"/>
              <a:t>Is free (free as in FoS/FOSS) for everyone to participate and use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p:nvPr/>
        </p:nvSpPr>
        <p:spPr>
          <a:xfrm>
            <a:off x="293225" y="1000075"/>
            <a:ext cx="8478300" cy="2071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0" name="Shape 520"/>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COALA IP: Creation</a:t>
            </a:r>
          </a:p>
        </p:txBody>
      </p:sp>
      <p:sp>
        <p:nvSpPr>
          <p:cNvPr id="521" name="Shape 521"/>
          <p:cNvSpPr txBox="1">
            <a:spLocks noGrp="1"/>
          </p:cNvSpPr>
          <p:nvPr>
            <p:ph type="body" idx="1"/>
          </p:nvPr>
        </p:nvSpPr>
        <p:spPr>
          <a:xfrm>
            <a:off x="311700" y="1000075"/>
            <a:ext cx="8109000" cy="2071500"/>
          </a:xfrm>
          <a:prstGeom prst="rect">
            <a:avLst/>
          </a:prstGeom>
        </p:spPr>
        <p:txBody>
          <a:bodyPr lIns="91425" tIns="91425" rIns="91425" bIns="91425" anchor="t" anchorCtr="0">
            <a:noAutofit/>
          </a:bodyPr>
          <a:lstStyle/>
          <a:p>
            <a:pPr lvl="0" rtl="0">
              <a:spcBef>
                <a:spcPts val="0"/>
              </a:spcBef>
              <a:buNone/>
            </a:pPr>
            <a:r>
              <a:rPr lang="en" sz="1200" b="1">
                <a:latin typeface="Courier New"/>
                <a:ea typeface="Courier New"/>
                <a:cs typeface="Courier New"/>
                <a:sym typeface="Courier New"/>
              </a:rPr>
              <a:t>{</a:t>
            </a:r>
          </a:p>
          <a:p>
            <a:pPr lvl="0" rtl="0">
              <a:spcBef>
                <a:spcPts val="0"/>
              </a:spcBef>
              <a:buNone/>
            </a:pPr>
            <a:r>
              <a:rPr lang="en" sz="1200" b="1">
                <a:latin typeface="Courier New"/>
                <a:ea typeface="Courier New"/>
                <a:cs typeface="Courier New"/>
                <a:sym typeface="Courier New"/>
              </a:rPr>
              <a:t>    "@type": { "/": "&lt;hash pointing to RDF-Schema of Creation&gt;" },</a:t>
            </a:r>
          </a:p>
          <a:p>
            <a:pPr lvl="0" rtl="0">
              <a:spcBef>
                <a:spcPts val="0"/>
              </a:spcBef>
              <a:buNone/>
            </a:pPr>
            <a:r>
              <a:rPr lang="en" sz="1200" b="1">
                <a:latin typeface="Courier New"/>
                <a:ea typeface="Courier New"/>
                <a:cs typeface="Courier New"/>
                <a:sym typeface="Courier New"/>
              </a:rPr>
              <a:t>    "name”: “Lord of the Rings”,</a:t>
            </a:r>
          </a:p>
          <a:p>
            <a:pPr lvl="0" rtl="0">
              <a:spcBef>
                <a:spcPts val="0"/>
              </a:spcBef>
              <a:buNone/>
            </a:pPr>
            <a:r>
              <a:rPr lang="en" sz="1200" b="1">
                <a:latin typeface="Courier New"/>
                <a:ea typeface="Courier New"/>
                <a:cs typeface="Courier New"/>
                <a:sym typeface="Courier New"/>
              </a:rPr>
              <a:t>    “author”: { "/": "&lt;hash pointing to the Author&gt;" }</a:t>
            </a:r>
          </a:p>
          <a:p>
            <a:pPr lvl="0" rtl="0">
              <a:spcBef>
                <a:spcPts val="0"/>
              </a:spcBef>
              <a:buNone/>
            </a:pPr>
            <a:r>
              <a:rPr lang="en" sz="1200" b="1">
                <a:latin typeface="Courier New"/>
                <a:ea typeface="Courier New"/>
                <a:cs typeface="Courier New"/>
                <a:sym typeface="Courier New"/>
              </a:rPr>
              <a:t>}</a:t>
            </a:r>
          </a:p>
          <a:p>
            <a:pPr lvl="0" rt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p:nvPr/>
        </p:nvSpPr>
        <p:spPr>
          <a:xfrm>
            <a:off x="293225" y="1000074"/>
            <a:ext cx="8478300" cy="3984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7" name="Shape 527"/>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COALA IP: Creation (a </a:t>
            </a:r>
            <a:r>
              <a:rPr lang="en" i="1"/>
              <a:t>digital </a:t>
            </a:r>
            <a:r>
              <a:rPr lang="en"/>
              <a:t>Manifestation)</a:t>
            </a:r>
          </a:p>
        </p:txBody>
      </p:sp>
      <p:sp>
        <p:nvSpPr>
          <p:cNvPr id="528" name="Shape 528"/>
          <p:cNvSpPr txBox="1">
            <a:spLocks noGrp="1"/>
          </p:cNvSpPr>
          <p:nvPr>
            <p:ph type="body" idx="1"/>
          </p:nvPr>
        </p:nvSpPr>
        <p:spPr>
          <a:xfrm>
            <a:off x="311700" y="1000075"/>
            <a:ext cx="8109000" cy="3813900"/>
          </a:xfrm>
          <a:prstGeom prst="rect">
            <a:avLst/>
          </a:prstGeom>
        </p:spPr>
        <p:txBody>
          <a:bodyPr lIns="91425" tIns="91425" rIns="91425" bIns="91425" anchor="t" anchorCtr="0">
            <a:noAutofit/>
          </a:bodyPr>
          <a:lstStyle/>
          <a:p>
            <a:pPr lvl="0">
              <a:spcBef>
                <a:spcPts val="0"/>
              </a:spcBef>
              <a:buNone/>
            </a:pPr>
            <a:r>
              <a:rPr lang="en" sz="1200" b="1">
                <a:latin typeface="Courier New"/>
                <a:ea typeface="Courier New"/>
                <a:cs typeface="Courier New"/>
                <a:sym typeface="Courier New"/>
              </a:rPr>
              <a:t>{   "@type": { "/": "&lt;hash pointing to RDF-Schema of Manifestation&gt;" },</a:t>
            </a:r>
          </a:p>
          <a:p>
            <a:pPr lvl="0">
              <a:spcBef>
                <a:spcPts val="0"/>
              </a:spcBef>
              <a:buNone/>
            </a:pPr>
            <a:r>
              <a:rPr lang="en" sz="1200" b="1">
                <a:latin typeface="Courier New"/>
                <a:ea typeface="Courier New"/>
                <a:cs typeface="Courier New"/>
                <a:sym typeface="Courier New"/>
              </a:rPr>
              <a:t>    "name": "The Fellowship of the Ring",</a:t>
            </a:r>
          </a:p>
          <a:p>
            <a:pPr lvl="0">
              <a:spcBef>
                <a:spcPts val="0"/>
              </a:spcBef>
              <a:buNone/>
            </a:pPr>
            <a:r>
              <a:rPr lang="en" sz="1200" b="1">
                <a:latin typeface="Courier New"/>
                <a:ea typeface="Courier New"/>
                <a:cs typeface="Courier New"/>
                <a:sym typeface="Courier New"/>
              </a:rPr>
              <a:t>    "creation": { "/": "&lt;hash pointing to the Creation&gt;" },</a:t>
            </a:r>
          </a:p>
          <a:p>
            <a:pPr lvl="0">
              <a:spcBef>
                <a:spcPts val="0"/>
              </a:spcBef>
              <a:buNone/>
            </a:pPr>
            <a:r>
              <a:rPr lang="en" sz="1200" b="1">
                <a:latin typeface="Courier New"/>
                <a:ea typeface="Courier New"/>
                <a:cs typeface="Courier New"/>
                <a:sym typeface="Courier New"/>
              </a:rPr>
              <a:t>    "digital_work": { "/": "&lt;hash pointing to a file on e.g. IPFS&gt;" },</a:t>
            </a:r>
          </a:p>
          <a:p>
            <a:pPr lvl="0">
              <a:spcBef>
                <a:spcPts val="0"/>
              </a:spcBef>
              <a:buNone/>
            </a:pPr>
            <a:r>
              <a:rPr lang="en" sz="1200" b="1">
                <a:latin typeface="Courier New"/>
                <a:ea typeface="Courier New"/>
                <a:cs typeface="Courier New"/>
                <a:sym typeface="Courier New"/>
              </a:rPr>
              <a:t>    "fingerprints": [</a:t>
            </a:r>
          </a:p>
          <a:p>
            <a:pPr lvl="0">
              <a:spcBef>
                <a:spcPts val="0"/>
              </a:spcBef>
              <a:buNone/>
            </a:pPr>
            <a:r>
              <a:rPr lang="en" sz="1200" b="1">
                <a:latin typeface="Courier New"/>
                <a:ea typeface="Courier New"/>
                <a:cs typeface="Courier New"/>
                <a:sym typeface="Courier New"/>
              </a:rPr>
              <a:t>        "Qmbs2DxMBraF3U8F7vLAarGmZaSFry3vVY5zytuN3BxwaY",</a:t>
            </a:r>
          </a:p>
          <a:p>
            <a:pPr lvl="0">
              <a:spcBef>
                <a:spcPts val="0"/>
              </a:spcBef>
              <a:buNone/>
            </a:pPr>
            <a:r>
              <a:rPr lang="en" sz="1200" b="1">
                <a:latin typeface="Courier New"/>
                <a:ea typeface="Courier New"/>
                <a:cs typeface="Courier New"/>
                <a:sym typeface="Courier New"/>
              </a:rPr>
              <a:t>        "&lt;multihash/multifingerprint value&gt;"</a:t>
            </a:r>
          </a:p>
          <a:p>
            <a:pPr lvl="0">
              <a:spcBef>
                <a:spcPts val="0"/>
              </a:spcBef>
              <a:buNone/>
            </a:pPr>
            <a:r>
              <a:rPr lang="en" sz="1200" b="1">
                <a:latin typeface="Courier New"/>
                <a:ea typeface="Courier New"/>
                <a:cs typeface="Courier New"/>
                <a:sym typeface="Courier New"/>
              </a:rPr>
              <a:t>    ],</a:t>
            </a:r>
          </a:p>
          <a:p>
            <a:pPr lvl="0">
              <a:spcBef>
                <a:spcPts val="0"/>
              </a:spcBef>
              <a:buNone/>
            </a:pPr>
            <a:r>
              <a:rPr lang="en" sz="1200" b="1">
                <a:latin typeface="Courier New"/>
                <a:ea typeface="Courier New"/>
                <a:cs typeface="Courier New"/>
                <a:sym typeface="Courier New"/>
              </a:rPr>
              <a:t>    "locationCreated": "&lt;URI pointing to a Place object&gt;"</a:t>
            </a:r>
          </a:p>
          <a:p>
            <a:pPr lvl="0">
              <a:spcBef>
                <a:spcPts val="0"/>
              </a:spcBef>
              <a:buNone/>
            </a:pPr>
            <a:r>
              <a:rPr lang="en" sz="1200" b="1">
                <a:latin typeface="Courier New"/>
                <a:ea typeface="Courier New"/>
                <a:cs typeface="Courier New"/>
                <a:sym typeface="Courier New"/>
              </a:rPr>
              <a:t>}</a:t>
            </a:r>
          </a:p>
          <a:p>
            <a:pPr lvl="0" rtl="0">
              <a:spcBef>
                <a:spcPts val="0"/>
              </a:spcBef>
              <a:buNone/>
            </a:pPr>
            <a:endParaRPr sz="1200" b="1">
              <a:latin typeface="Courier New"/>
              <a:ea typeface="Courier New"/>
              <a:cs typeface="Courier New"/>
              <a:sym typeface="Courier New"/>
            </a:endParaRPr>
          </a:p>
          <a:p>
            <a:pPr lvl="0" rt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p:nvPr/>
        </p:nvSpPr>
        <p:spPr>
          <a:xfrm>
            <a:off x="293225" y="1000075"/>
            <a:ext cx="8478300" cy="246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4" name="Shape 534"/>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COALA IP: Creation (a </a:t>
            </a:r>
            <a:r>
              <a:rPr lang="en" i="1"/>
              <a:t>physical </a:t>
            </a:r>
            <a:r>
              <a:rPr lang="en"/>
              <a:t>Manifestation)</a:t>
            </a:r>
          </a:p>
        </p:txBody>
      </p:sp>
      <p:sp>
        <p:nvSpPr>
          <p:cNvPr id="535" name="Shape 535"/>
          <p:cNvSpPr txBox="1">
            <a:spLocks noGrp="1"/>
          </p:cNvSpPr>
          <p:nvPr>
            <p:ph type="body" idx="1"/>
          </p:nvPr>
        </p:nvSpPr>
        <p:spPr>
          <a:xfrm>
            <a:off x="311700" y="1000075"/>
            <a:ext cx="8109000" cy="2462700"/>
          </a:xfrm>
          <a:prstGeom prst="rect">
            <a:avLst/>
          </a:prstGeom>
        </p:spPr>
        <p:txBody>
          <a:bodyPr lIns="91425" tIns="91425" rIns="91425" bIns="91425" anchor="t" anchorCtr="0">
            <a:noAutofit/>
          </a:bodyPr>
          <a:lstStyle/>
          <a:p>
            <a:pPr lvl="0" rtl="0">
              <a:spcBef>
                <a:spcPts val="0"/>
              </a:spcBef>
              <a:buNone/>
            </a:pPr>
            <a:r>
              <a:rPr lang="en" sz="1200" b="1">
                <a:latin typeface="Courier New"/>
                <a:ea typeface="Courier New"/>
                <a:cs typeface="Courier New"/>
                <a:sym typeface="Courier New"/>
              </a:rPr>
              <a:t>{   "@type": { "/": "&lt;hash pointing to RDF-Schema of Manifestation&gt;" },</a:t>
            </a:r>
          </a:p>
          <a:p>
            <a:pPr lvl="0" rtl="0">
              <a:spcBef>
                <a:spcPts val="0"/>
              </a:spcBef>
              <a:buNone/>
            </a:pPr>
            <a:r>
              <a:rPr lang="en" sz="1200" b="1">
                <a:latin typeface="Courier New"/>
                <a:ea typeface="Courier New"/>
                <a:cs typeface="Courier New"/>
                <a:sym typeface="Courier New"/>
              </a:rPr>
              <a:t>    "name": "The Fellowship of the Ring",</a:t>
            </a:r>
          </a:p>
          <a:p>
            <a:pPr lvl="0">
              <a:spcBef>
                <a:spcPts val="0"/>
              </a:spcBef>
              <a:buNone/>
            </a:pPr>
            <a:r>
              <a:rPr lang="en" sz="1200" b="1">
                <a:latin typeface="Courier New"/>
                <a:ea typeface="Courier New"/>
                <a:cs typeface="Courier New"/>
                <a:sym typeface="Courier New"/>
              </a:rPr>
              <a:t>    "creation": { "/": "&lt;hash pointing to the Creation&gt;" },</a:t>
            </a:r>
          </a:p>
          <a:p>
            <a:pPr lvl="0" rtl="0">
              <a:spcBef>
                <a:spcPts val="0"/>
              </a:spcBef>
              <a:buNone/>
            </a:pPr>
            <a:r>
              <a:rPr lang="en" sz="1200" b="1">
                <a:latin typeface="Courier New"/>
                <a:ea typeface="Courier New"/>
                <a:cs typeface="Courier New"/>
                <a:sym typeface="Courier New"/>
              </a:rPr>
              <a:t>    "datePublished": "29-07-1954",</a:t>
            </a:r>
          </a:p>
          <a:p>
            <a:pPr lvl="0" rtl="0">
              <a:spcBef>
                <a:spcPts val="0"/>
              </a:spcBef>
              <a:buNone/>
            </a:pPr>
            <a:r>
              <a:rPr lang="en" sz="1200" b="1">
                <a:latin typeface="Courier New"/>
                <a:ea typeface="Courier New"/>
                <a:cs typeface="Courier New"/>
                <a:sym typeface="Courier New"/>
              </a:rPr>
              <a:t>    "locationCreated": "&lt;URI pointing to a Place object&gt;"</a:t>
            </a:r>
          </a:p>
          <a:p>
            <a:pPr lvl="0" rtl="0">
              <a:spcBef>
                <a:spcPts val="0"/>
              </a:spcBef>
              <a:buNone/>
            </a:pPr>
            <a:r>
              <a:rPr lang="en" sz="1200" b="1">
                <a:latin typeface="Courier New"/>
                <a:ea typeface="Courier New"/>
                <a:cs typeface="Courier New"/>
                <a:sym typeface="Courier New"/>
              </a:rPr>
              <a:t>}</a:t>
            </a:r>
          </a:p>
          <a:p>
            <a:pPr lvl="0" rtl="0">
              <a:spcBef>
                <a:spcPts val="0"/>
              </a:spcBef>
              <a:buNone/>
            </a:pPr>
            <a:endParaRPr sz="1200" b="1">
              <a:latin typeface="Courier New"/>
              <a:ea typeface="Courier New"/>
              <a:cs typeface="Courier New"/>
              <a:sym typeface="Courier New"/>
            </a:endParaRPr>
          </a:p>
          <a:p>
            <a:pPr lvl="0" rt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p:nvPr/>
        </p:nvSpPr>
        <p:spPr>
          <a:xfrm>
            <a:off x="293225" y="1000075"/>
            <a:ext cx="8478300" cy="38682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1" name="Shape 541"/>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COALA IP: Right</a:t>
            </a:r>
          </a:p>
        </p:txBody>
      </p:sp>
      <p:sp>
        <p:nvSpPr>
          <p:cNvPr id="542" name="Shape 542"/>
          <p:cNvSpPr txBox="1">
            <a:spLocks noGrp="1"/>
          </p:cNvSpPr>
          <p:nvPr>
            <p:ph type="body" idx="1"/>
          </p:nvPr>
        </p:nvSpPr>
        <p:spPr>
          <a:xfrm>
            <a:off x="311700" y="1000075"/>
            <a:ext cx="8109000" cy="3723300"/>
          </a:xfrm>
          <a:prstGeom prst="rect">
            <a:avLst/>
          </a:prstGeom>
        </p:spPr>
        <p:txBody>
          <a:bodyPr lIns="91425" tIns="91425" rIns="91425" bIns="91425" anchor="t" anchorCtr="0">
            <a:noAutofit/>
          </a:bodyPr>
          <a:lstStyle/>
          <a:p>
            <a:pPr lvl="0">
              <a:spcBef>
                <a:spcPts val="0"/>
              </a:spcBef>
              <a:buNone/>
            </a:pPr>
            <a:r>
              <a:rPr lang="en" sz="1200" b="1">
                <a:latin typeface="Courier New"/>
                <a:ea typeface="Courier New"/>
                <a:cs typeface="Courier New"/>
                <a:sym typeface="Courier New"/>
              </a:rPr>
              <a:t>{   "@type": { "/": "&lt;hash pointing to RDF-Schema of Right&gt;" },</a:t>
            </a:r>
          </a:p>
          <a:p>
            <a:pPr lvl="0">
              <a:spcBef>
                <a:spcPts val="0"/>
              </a:spcBef>
              <a:buNone/>
            </a:pPr>
            <a:r>
              <a:rPr lang="en" sz="1200" b="1">
                <a:latin typeface="Courier New"/>
                <a:ea typeface="Courier New"/>
                <a:cs typeface="Courier New"/>
                <a:sym typeface="Courier New"/>
              </a:rPr>
              <a:t>    “usages”: “all|copy|play|stream|...”,</a:t>
            </a:r>
          </a:p>
          <a:p>
            <a:pPr lvl="0">
              <a:spcBef>
                <a:spcPts val="0"/>
              </a:spcBef>
              <a:buNone/>
            </a:pPr>
            <a:r>
              <a:rPr lang="en" sz="1200" b="1">
                <a:latin typeface="Courier New"/>
                <a:ea typeface="Courier New"/>
                <a:cs typeface="Courier New"/>
                <a:sym typeface="Courier New"/>
              </a:rPr>
              <a:t>    “territory”: { “/”: “&lt;hash pointing to a Place&gt;” },</a:t>
            </a:r>
          </a:p>
          <a:p>
            <a:pPr lvl="0">
              <a:spcBef>
                <a:spcPts val="0"/>
              </a:spcBef>
              <a:buNone/>
            </a:pPr>
            <a:r>
              <a:rPr lang="en" sz="1200" b="1">
                <a:latin typeface="Courier New"/>
                <a:ea typeface="Courier New"/>
                <a:cs typeface="Courier New"/>
                <a:sym typeface="Courier New"/>
              </a:rPr>
              <a:t>    “context”: “inflight|inpublic|commercialuse…”,</a:t>
            </a:r>
          </a:p>
          <a:p>
            <a:pPr lvl="0">
              <a:spcBef>
                <a:spcPts val="0"/>
              </a:spcBef>
              <a:buNone/>
            </a:pPr>
            <a:r>
              <a:rPr lang="en" sz="1200" b="1">
                <a:latin typeface="Courier New"/>
                <a:ea typeface="Courier New"/>
                <a:cs typeface="Courier New"/>
                <a:sym typeface="Courier New"/>
              </a:rPr>
              <a:t>    “exclusive”: true|false,</a:t>
            </a:r>
          </a:p>
          <a:p>
            <a:pPr lvl="0" rtl="0">
              <a:spcBef>
                <a:spcPts val="0"/>
              </a:spcBef>
              <a:buNone/>
            </a:pPr>
            <a:r>
              <a:rPr lang="en" sz="1200" b="1">
                <a:latin typeface="Courier New"/>
                <a:ea typeface="Courier New"/>
                <a:cs typeface="Courier New"/>
                <a:sym typeface="Courier New"/>
              </a:rPr>
              <a:t>     ...</a:t>
            </a:r>
          </a:p>
          <a:p>
            <a:pPr lvl="0">
              <a:spcBef>
                <a:spcPts val="0"/>
              </a:spcBef>
              <a:buNone/>
            </a:pPr>
            <a:r>
              <a:rPr lang="en" sz="1200" b="1">
                <a:latin typeface="Courier New"/>
                <a:ea typeface="Courier New"/>
                <a:cs typeface="Courier New"/>
                <a:sym typeface="Courier New"/>
              </a:rPr>
              <a:t>    "manifestation": { "/": "&lt;hash pointing to the Manifestation&gt;" },</a:t>
            </a:r>
          </a:p>
          <a:p>
            <a:pPr lvl="0" rtl="0">
              <a:spcBef>
                <a:spcPts val="0"/>
              </a:spcBef>
              <a:buNone/>
            </a:pPr>
            <a:r>
              <a:rPr lang="en" sz="1200" b="1">
                <a:solidFill>
                  <a:schemeClr val="dk1"/>
                </a:solidFill>
                <a:latin typeface="Courier New"/>
                <a:ea typeface="Courier New"/>
                <a:cs typeface="Courier New"/>
                <a:sym typeface="Courier New"/>
              </a:rPr>
              <a:t>    "license": { "/": "&lt;hash pointing to the License&gt;" }</a:t>
            </a:r>
          </a:p>
          <a:p>
            <a:pPr lvl="0" rtl="0">
              <a:spcBef>
                <a:spcPts val="0"/>
              </a:spcBef>
              <a:buNone/>
            </a:pPr>
            <a:r>
              <a:rPr lang="en" sz="1200" b="1">
                <a:latin typeface="Courier New"/>
                <a:ea typeface="Courier New"/>
                <a:cs typeface="Courier New"/>
                <a:sym typeface="Courier New"/>
              </a:rPr>
              <a:t>}</a:t>
            </a:r>
          </a:p>
          <a:p>
            <a:pPr lvl="0" rtl="0">
              <a:spcBef>
                <a:spcPts val="0"/>
              </a:spcBef>
              <a:buNone/>
            </a:pPr>
            <a:endParaRPr sz="1200" b="1">
              <a:latin typeface="Courier New"/>
              <a:ea typeface="Courier New"/>
              <a:cs typeface="Courier New"/>
              <a:sym typeface="Courier New"/>
            </a:endParaRPr>
          </a:p>
          <a:p>
            <a:pPr lvl="0" rt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COALA IP: RightsAssignment</a:t>
            </a:r>
          </a:p>
        </p:txBody>
      </p:sp>
      <p:sp>
        <p:nvSpPr>
          <p:cNvPr id="548" name="Shape 548"/>
          <p:cNvSpPr txBox="1"/>
          <p:nvPr/>
        </p:nvSpPr>
        <p:spPr>
          <a:xfrm>
            <a:off x="333250" y="1115625"/>
            <a:ext cx="8345400" cy="3795900"/>
          </a:xfrm>
          <a:prstGeom prst="rect">
            <a:avLst/>
          </a:prstGeom>
          <a:noFill/>
          <a:ln>
            <a:noFill/>
          </a:ln>
        </p:spPr>
        <p:txBody>
          <a:bodyPr lIns="91425" tIns="91425" rIns="91425" bIns="91425" anchor="t" anchorCtr="0">
            <a:noAutofit/>
          </a:bodyPr>
          <a:lstStyle/>
          <a:p>
            <a:pPr marL="457200" lvl="0" indent="-393700" rtl="0">
              <a:spcBef>
                <a:spcPts val="0"/>
              </a:spcBef>
              <a:buSzPct val="100000"/>
              <a:buChar char="●"/>
            </a:pPr>
            <a:r>
              <a:rPr lang="en" sz="2600"/>
              <a:t>A special case: RightsAssignments must be stored in an </a:t>
            </a:r>
            <a:r>
              <a:rPr lang="en" sz="2600" i="1"/>
              <a:t>ordered fashion</a:t>
            </a:r>
          </a:p>
          <a:p>
            <a:pPr lvl="0" rtl="0">
              <a:spcBef>
                <a:spcPts val="0"/>
              </a:spcBef>
              <a:buNone/>
            </a:pPr>
            <a:endParaRPr sz="2600"/>
          </a:p>
          <a:p>
            <a:pPr marL="457200" lvl="0" indent="-393700" rtl="0">
              <a:spcBef>
                <a:spcPts val="0"/>
              </a:spcBef>
              <a:buSzPct val="100000"/>
              <a:buChar char="●"/>
            </a:pPr>
            <a:r>
              <a:rPr lang="en" sz="2600"/>
              <a:t>Store on an </a:t>
            </a:r>
            <a:r>
              <a:rPr lang="en" sz="2600" b="1"/>
              <a:t>Interledger Protocol compliant ledger</a:t>
            </a:r>
          </a:p>
          <a:p>
            <a:pPr marL="1371600" lvl="0" indent="-393700" rtl="0">
              <a:spcBef>
                <a:spcPts val="0"/>
              </a:spcBef>
              <a:buSzPct val="100000"/>
              <a:buChar char="●"/>
            </a:pPr>
            <a:r>
              <a:rPr lang="en" sz="2600"/>
              <a:t>Provenance of assets (chain of events)</a:t>
            </a:r>
          </a:p>
          <a:p>
            <a:pPr marL="1371600" lvl="0" indent="-393700" rtl="0">
              <a:spcBef>
                <a:spcPts val="0"/>
              </a:spcBef>
              <a:buSzPct val="100000"/>
              <a:buChar char="●"/>
            </a:pPr>
            <a:r>
              <a:rPr lang="en" sz="2600" i="1"/>
              <a:t>True</a:t>
            </a:r>
            <a:r>
              <a:rPr lang="en" sz="2600"/>
              <a:t> ownership of assets (priv and pub key)</a:t>
            </a:r>
          </a:p>
          <a:p>
            <a:pPr marL="1371600" lvl="0" indent="-393700" rtl="0">
              <a:spcBef>
                <a:spcPts val="0"/>
              </a:spcBef>
              <a:buSzPct val="100000"/>
              <a:buChar char="●"/>
            </a:pPr>
            <a:r>
              <a:rPr lang="en" sz="2600"/>
              <a:t>Enhanced transfers (escrowed, multi-sig)</a:t>
            </a:r>
          </a:p>
          <a:p>
            <a:pPr lvl="0" rtl="0">
              <a:spcBef>
                <a:spcPts val="0"/>
              </a:spcBef>
              <a:buNone/>
            </a:pPr>
            <a:endParaRPr sz="2600"/>
          </a:p>
          <a:p>
            <a:pPr lvl="0" rtl="0">
              <a:spcBef>
                <a:spcPts val="0"/>
              </a:spcBef>
              <a:buNone/>
            </a:pPr>
            <a:r>
              <a:rPr lang="en" sz="2600"/>
              <a:t>⇒ e.g. BigchainDB (implements IPLD and ILP)</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Intermezzo:</a:t>
            </a:r>
          </a:p>
          <a:p>
            <a:pPr lvl="0">
              <a:spcBef>
                <a:spcPts val="0"/>
              </a:spcBef>
              <a:buNone/>
            </a:pPr>
            <a:r>
              <a:rPr lang="en"/>
              <a:t>RightsAssignment on BigchainDB</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p:nvPr/>
        </p:nvSpPr>
        <p:spPr>
          <a:xfrm>
            <a:off x="293225" y="1762075"/>
            <a:ext cx="8478300" cy="159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9" name="Shape 559"/>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BigchainDB: RightsAssignment example I</a:t>
            </a:r>
          </a:p>
        </p:txBody>
      </p:sp>
      <p:sp>
        <p:nvSpPr>
          <p:cNvPr id="560" name="Shape 560"/>
          <p:cNvSpPr txBox="1">
            <a:spLocks noGrp="1"/>
          </p:cNvSpPr>
          <p:nvPr>
            <p:ph type="body" idx="1"/>
          </p:nvPr>
        </p:nvSpPr>
        <p:spPr>
          <a:xfrm>
            <a:off x="311700" y="1762075"/>
            <a:ext cx="8109000" cy="1462800"/>
          </a:xfrm>
          <a:prstGeom prst="rect">
            <a:avLst/>
          </a:prstGeom>
        </p:spPr>
        <p:txBody>
          <a:bodyPr lIns="91425" tIns="91425" rIns="91425" bIns="91425" anchor="t" anchorCtr="0">
            <a:noAutofit/>
          </a:bodyPr>
          <a:lstStyle/>
          <a:p>
            <a:pPr lvl="0">
              <a:spcBef>
                <a:spcPts val="0"/>
              </a:spcBef>
              <a:buNone/>
            </a:pPr>
            <a:r>
              <a:rPr lang="en" sz="1200" b="1">
                <a:latin typeface="Courier New"/>
                <a:ea typeface="Courier New"/>
                <a:cs typeface="Courier New"/>
                <a:sym typeface="Courier New"/>
              </a:rPr>
              <a:t># Create a Right and write it to BigchainDB</a:t>
            </a:r>
          </a:p>
          <a:p>
            <a:pPr lvl="0">
              <a:spcBef>
                <a:spcPts val="0"/>
              </a:spcBef>
              <a:buClr>
                <a:schemeClr val="dk1"/>
              </a:buClr>
              <a:buSzPct val="91666"/>
              <a:buFont typeface="Arial"/>
              <a:buNone/>
            </a:pPr>
            <a:r>
              <a:rPr lang="en" sz="1200" b="1">
                <a:latin typeface="Courier New"/>
                <a:ea typeface="Courier New"/>
                <a:cs typeface="Courier New"/>
                <a:sym typeface="Courier New"/>
              </a:rPr>
              <a:t>In [1]: tx_create = b.create_transaction(&lt;node_pub&gt;, &lt;creator_pub&gt;, None, 'CREATE', payload=</a:t>
            </a:r>
            <a:r>
              <a:rPr lang="en" sz="1200" b="1">
                <a:solidFill>
                  <a:schemeClr val="dk1"/>
                </a:solidFill>
                <a:latin typeface="Courier New"/>
                <a:ea typeface="Courier New"/>
                <a:cs typeface="Courier New"/>
                <a:sym typeface="Courier New"/>
              </a:rPr>
              <a:t>&lt;Minimum viable data set of a Right&gt;</a:t>
            </a:r>
            <a:r>
              <a:rPr lang="en" sz="1200" b="1">
                <a:latin typeface="Courier New"/>
                <a:ea typeface="Courier New"/>
                <a:cs typeface="Courier New"/>
                <a:sym typeface="Courier New"/>
              </a:rPr>
              <a:t>)</a:t>
            </a:r>
          </a:p>
          <a:p>
            <a:pPr lvl="0" rtl="0">
              <a:spcBef>
                <a:spcPts val="0"/>
              </a:spcBef>
              <a:buNone/>
            </a:pPr>
            <a:r>
              <a:rPr lang="en" sz="1200" b="1">
                <a:solidFill>
                  <a:schemeClr val="dk1"/>
                </a:solidFill>
                <a:latin typeface="Courier New"/>
                <a:ea typeface="Courier New"/>
                <a:cs typeface="Courier New"/>
                <a:sym typeface="Courier New"/>
              </a:rPr>
              <a:t>In [2]: </a:t>
            </a:r>
            <a:r>
              <a:rPr lang="en" sz="1200" b="1">
                <a:latin typeface="Courier New"/>
                <a:ea typeface="Courier New"/>
                <a:cs typeface="Courier New"/>
                <a:sym typeface="Courier New"/>
              </a:rPr>
              <a:t>tx_create_signed = b.write_transaction(b.sign_transaction(tx_create, &lt;creator_priv&gt;))</a:t>
            </a:r>
          </a:p>
        </p:txBody>
      </p:sp>
      <p:sp>
        <p:nvSpPr>
          <p:cNvPr id="561" name="Shape 561"/>
          <p:cNvSpPr txBox="1"/>
          <p:nvPr/>
        </p:nvSpPr>
        <p:spPr>
          <a:xfrm>
            <a:off x="359675" y="1027350"/>
            <a:ext cx="8345400" cy="572700"/>
          </a:xfrm>
          <a:prstGeom prst="rect">
            <a:avLst/>
          </a:prstGeom>
          <a:noFill/>
          <a:ln>
            <a:noFill/>
          </a:ln>
        </p:spPr>
        <p:txBody>
          <a:bodyPr lIns="91425" tIns="91425" rIns="91425" bIns="91425" anchor="t" anchorCtr="0">
            <a:noAutofit/>
          </a:bodyPr>
          <a:lstStyle/>
          <a:p>
            <a:pPr marL="457200" lvl="0" indent="-393700" rtl="0">
              <a:spcBef>
                <a:spcPts val="0"/>
              </a:spcBef>
              <a:buSzPct val="100000"/>
              <a:buChar char="●"/>
            </a:pPr>
            <a:r>
              <a:rPr lang="en" sz="2600"/>
              <a:t>Add Right to payload of transaction to create it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p:nvPr/>
        </p:nvSpPr>
        <p:spPr>
          <a:xfrm>
            <a:off x="293225" y="1000075"/>
            <a:ext cx="8478300" cy="3942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7" name="Shape 567"/>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1"/>
                </a:solidFill>
              </a:rPr>
              <a:t>BigchainDB</a:t>
            </a:r>
            <a:r>
              <a:rPr lang="en"/>
              <a:t>: RightsAssignment example II</a:t>
            </a:r>
          </a:p>
        </p:txBody>
      </p:sp>
      <p:sp>
        <p:nvSpPr>
          <p:cNvPr id="568" name="Shape 568"/>
          <p:cNvSpPr txBox="1">
            <a:spLocks noGrp="1"/>
          </p:cNvSpPr>
          <p:nvPr>
            <p:ph type="body" idx="1"/>
          </p:nvPr>
        </p:nvSpPr>
        <p:spPr>
          <a:xfrm>
            <a:off x="311700" y="1000075"/>
            <a:ext cx="8109000" cy="3723300"/>
          </a:xfrm>
          <a:prstGeom prst="rect">
            <a:avLst/>
          </a:prstGeom>
        </p:spPr>
        <p:txBody>
          <a:bodyPr lIns="91425" tIns="91425" rIns="91425" bIns="91425" anchor="t" anchorCtr="0">
            <a:noAutofit/>
          </a:bodyPr>
          <a:lstStyle/>
          <a:p>
            <a:pPr lvl="0" rtl="0">
              <a:spcBef>
                <a:spcPts val="0"/>
              </a:spcBef>
              <a:buNone/>
            </a:pPr>
            <a:r>
              <a:rPr lang="en" sz="1100" b="1">
                <a:latin typeface="Courier New"/>
                <a:ea typeface="Courier New"/>
                <a:cs typeface="Courier New"/>
                <a:sym typeface="Courier New"/>
              </a:rPr>
              <a:t>In [5]: tx_create_signed</a:t>
            </a:r>
          </a:p>
          <a:p>
            <a:pPr lvl="0" rtl="0">
              <a:spcBef>
                <a:spcPts val="0"/>
              </a:spcBef>
              <a:buNone/>
            </a:pPr>
            <a:r>
              <a:rPr lang="en" sz="1100" b="1">
                <a:latin typeface="Courier New"/>
                <a:ea typeface="Courier New"/>
                <a:cs typeface="Courier New"/>
                <a:sym typeface="Courier New"/>
              </a:rPr>
              <a:t>Out[5]: {"id":"aa11365317cb89bfdae2375bae76d6b8232008f8672507080e3766ca06976dcd",</a:t>
            </a:r>
          </a:p>
          <a:p>
            <a:pPr lvl="0" rtl="0">
              <a:spcBef>
                <a:spcPts val="0"/>
              </a:spcBef>
              <a:buNone/>
            </a:pPr>
            <a:r>
              <a:rPr lang="en" sz="1100" b="1">
                <a:latin typeface="Courier New"/>
                <a:ea typeface="Courier New"/>
                <a:cs typeface="Courier New"/>
                <a:sym typeface="Courier New"/>
              </a:rPr>
              <a:t>         "transaction": {</a:t>
            </a:r>
          </a:p>
          <a:p>
            <a:pPr lvl="0" rtl="0">
              <a:spcBef>
                <a:spcPts val="0"/>
              </a:spcBef>
              <a:buNone/>
            </a:pPr>
            <a:r>
              <a:rPr lang="en" sz="1100" b="1">
                <a:latin typeface="Courier New"/>
                <a:ea typeface="Courier New"/>
                <a:cs typeface="Courier New"/>
                <a:sym typeface="Courier New"/>
              </a:rPr>
              <a:t>             "conditions": [...],</a:t>
            </a:r>
          </a:p>
          <a:p>
            <a:pPr lvl="0" rtl="0">
              <a:spcBef>
                <a:spcPts val="0"/>
              </a:spcBef>
              <a:buNone/>
            </a:pPr>
            <a:r>
              <a:rPr lang="en" sz="1100" b="1">
                <a:latin typeface="Courier New"/>
                <a:ea typeface="Courier New"/>
                <a:cs typeface="Courier New"/>
                <a:sym typeface="Courier New"/>
              </a:rPr>
              <a:t>             "data": </a:t>
            </a:r>
            <a:r>
              <a:rPr lang="en" sz="1200" b="1">
                <a:solidFill>
                  <a:schemeClr val="dk1"/>
                </a:solidFill>
                <a:latin typeface="Courier New"/>
                <a:ea typeface="Courier New"/>
                <a:cs typeface="Courier New"/>
                <a:sym typeface="Courier New"/>
              </a:rPr>
              <a:t>&lt;Right&gt;</a:t>
            </a:r>
            <a:r>
              <a:rPr lang="en" sz="1100" b="1">
                <a:latin typeface="Courier New"/>
                <a:ea typeface="Courier New"/>
                <a:cs typeface="Courier New"/>
                <a:sym typeface="Courier New"/>
              </a:rPr>
              <a:t>,</a:t>
            </a:r>
          </a:p>
          <a:p>
            <a:pPr lvl="0" rtl="0">
              <a:spcBef>
                <a:spcPts val="0"/>
              </a:spcBef>
              <a:buNone/>
            </a:pPr>
            <a:r>
              <a:rPr lang="en" sz="1100" b="1">
                <a:latin typeface="Courier New"/>
                <a:ea typeface="Courier New"/>
                <a:cs typeface="Courier New"/>
                <a:sym typeface="Courier New"/>
              </a:rPr>
              <a:t>             "fulfillments": [...],</a:t>
            </a:r>
          </a:p>
          <a:p>
            <a:pPr lvl="0" rtl="0">
              <a:spcBef>
                <a:spcPts val="0"/>
              </a:spcBef>
              <a:buNone/>
            </a:pPr>
            <a:r>
              <a:rPr lang="en" sz="1100" b="1">
                <a:latin typeface="Courier New"/>
                <a:ea typeface="Courier New"/>
                <a:cs typeface="Courier New"/>
                <a:sym typeface="Courier New"/>
              </a:rPr>
              <a:t>             "operation": "CREATE",</a:t>
            </a:r>
          </a:p>
          <a:p>
            <a:pPr lvl="0" rtl="0">
              <a:spcBef>
                <a:spcPts val="0"/>
              </a:spcBef>
              <a:buNone/>
            </a:pPr>
            <a:r>
              <a:rPr lang="en" sz="1100" b="1">
                <a:latin typeface="Courier New"/>
                <a:ea typeface="Courier New"/>
                <a:cs typeface="Courier New"/>
                <a:sym typeface="Courier New"/>
              </a:rPr>
              <a:t>             "timestamp": "1460981671.262047"</a:t>
            </a:r>
          </a:p>
          <a:p>
            <a:pPr lvl="0" rtl="0">
              <a:spcBef>
                <a:spcPts val="0"/>
              </a:spcBef>
              <a:buNone/>
            </a:pPr>
            <a:r>
              <a:rPr lang="en" sz="1100" b="1">
                <a:latin typeface="Courier New"/>
                <a:ea typeface="Courier New"/>
                <a:cs typeface="Courier New"/>
                <a:sym typeface="Courier New"/>
              </a:rPr>
              <a:t>    }</a:t>
            </a:r>
          </a:p>
          <a:p>
            <a:pPr lvl="0" rtl="0">
              <a:spcBef>
                <a:spcPts val="0"/>
              </a:spcBef>
              <a:buNone/>
            </a:pPr>
            <a:r>
              <a:rPr lang="en" sz="1100" b="1">
                <a:latin typeface="Courier New"/>
                <a:ea typeface="Courier New"/>
                <a:cs typeface="Courier New"/>
                <a:sym typeface="Courier New"/>
              </a:rPr>
              <a:t>}</a:t>
            </a:r>
          </a:p>
          <a:p>
            <a:pPr lvl="0" rtl="0">
              <a:spcBef>
                <a:spcPts val="0"/>
              </a:spcBef>
              <a:buNone/>
            </a:pPr>
            <a:endParaRPr sz="1200" b="1">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p:nvPr/>
        </p:nvSpPr>
        <p:spPr>
          <a:xfrm>
            <a:off x="293225" y="1838275"/>
            <a:ext cx="8478300" cy="1626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4" name="Shape 574"/>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1"/>
                </a:solidFill>
              </a:rPr>
              <a:t>BigchainDB</a:t>
            </a:r>
            <a:r>
              <a:rPr lang="en"/>
              <a:t>: RightsAssignment example III</a:t>
            </a:r>
          </a:p>
        </p:txBody>
      </p:sp>
      <p:sp>
        <p:nvSpPr>
          <p:cNvPr id="575" name="Shape 575"/>
          <p:cNvSpPr txBox="1">
            <a:spLocks noGrp="1"/>
          </p:cNvSpPr>
          <p:nvPr>
            <p:ph type="body" idx="1"/>
          </p:nvPr>
        </p:nvSpPr>
        <p:spPr>
          <a:xfrm>
            <a:off x="311700" y="1838275"/>
            <a:ext cx="8109000" cy="1626300"/>
          </a:xfrm>
          <a:prstGeom prst="rect">
            <a:avLst/>
          </a:prstGeom>
        </p:spPr>
        <p:txBody>
          <a:bodyPr lIns="91425" tIns="91425" rIns="91425" bIns="91425" anchor="t" anchorCtr="0">
            <a:noAutofit/>
          </a:bodyPr>
          <a:lstStyle/>
          <a:p>
            <a:pPr lvl="0" rtl="0">
              <a:spcBef>
                <a:spcPts val="0"/>
              </a:spcBef>
              <a:buNone/>
            </a:pPr>
            <a:r>
              <a:rPr lang="en" sz="1200" b="1">
                <a:latin typeface="Courier New"/>
                <a:ea typeface="Courier New"/>
                <a:cs typeface="Courier New"/>
                <a:sym typeface="Courier New"/>
              </a:rPr>
              <a:t># Transfer a Right with BigchainDB</a:t>
            </a:r>
          </a:p>
          <a:p>
            <a:pPr lvl="0" rtl="0">
              <a:spcBef>
                <a:spcPts val="0"/>
              </a:spcBef>
              <a:buNone/>
            </a:pPr>
            <a:r>
              <a:rPr lang="en" sz="1200" b="1">
                <a:solidFill>
                  <a:schemeClr val="dk1"/>
                </a:solidFill>
                <a:latin typeface="Courier New"/>
                <a:ea typeface="Courier New"/>
                <a:cs typeface="Courier New"/>
                <a:sym typeface="Courier New"/>
              </a:rPr>
              <a:t>In [3]: </a:t>
            </a:r>
            <a:r>
              <a:rPr lang="en" sz="1200" b="1">
                <a:latin typeface="Courier New"/>
                <a:ea typeface="Courier New"/>
                <a:cs typeface="Courier New"/>
                <a:sym typeface="Courier New"/>
              </a:rPr>
              <a:t>tx_transfer = b.create_transaction(&lt;creator_pub, &lt;transferee_pub&gt;, </a:t>
            </a:r>
            <a:r>
              <a:rPr lang="en" sz="1200" b="1">
                <a:solidFill>
                  <a:schemeClr val="dk1"/>
                </a:solidFill>
                <a:latin typeface="Courier New"/>
                <a:ea typeface="Courier New"/>
                <a:cs typeface="Courier New"/>
                <a:sym typeface="Courier New"/>
              </a:rPr>
              <a:t>tx_signed</a:t>
            </a:r>
            <a:r>
              <a:rPr lang="en" sz="1200" b="1">
                <a:latin typeface="Courier New"/>
                <a:ea typeface="Courier New"/>
                <a:cs typeface="Courier New"/>
                <a:sym typeface="Courier New"/>
              </a:rPr>
              <a:t>[‘id’], 'TRANSFER')</a:t>
            </a:r>
          </a:p>
          <a:p>
            <a:pPr lvl="0" rtl="0">
              <a:spcBef>
                <a:spcPts val="0"/>
              </a:spcBef>
              <a:buNone/>
            </a:pPr>
            <a:r>
              <a:rPr lang="en" sz="1200" b="1">
                <a:solidFill>
                  <a:schemeClr val="dk1"/>
                </a:solidFill>
                <a:latin typeface="Courier New"/>
                <a:ea typeface="Courier New"/>
                <a:cs typeface="Courier New"/>
                <a:sym typeface="Courier New"/>
              </a:rPr>
              <a:t>In [4]: </a:t>
            </a:r>
            <a:r>
              <a:rPr lang="en" sz="1200" b="1">
                <a:latin typeface="Courier New"/>
                <a:ea typeface="Courier New"/>
                <a:cs typeface="Courier New"/>
                <a:sym typeface="Courier New"/>
              </a:rPr>
              <a:t>tx_transfer_signed = b.write_transaction(b.sign_transaction(tx_transfer, &lt;creator_pub&gt;))</a:t>
            </a:r>
          </a:p>
        </p:txBody>
      </p:sp>
      <p:sp>
        <p:nvSpPr>
          <p:cNvPr id="576" name="Shape 576"/>
          <p:cNvSpPr txBox="1"/>
          <p:nvPr/>
        </p:nvSpPr>
        <p:spPr>
          <a:xfrm>
            <a:off x="359675" y="1065450"/>
            <a:ext cx="8345400" cy="572700"/>
          </a:xfrm>
          <a:prstGeom prst="rect">
            <a:avLst/>
          </a:prstGeom>
          <a:noFill/>
          <a:ln>
            <a:noFill/>
          </a:ln>
        </p:spPr>
        <p:txBody>
          <a:bodyPr lIns="91425" tIns="91425" rIns="91425" bIns="91425" anchor="t" anchorCtr="0">
            <a:noAutofit/>
          </a:bodyPr>
          <a:lstStyle/>
          <a:p>
            <a:pPr marL="457200" lvl="0" indent="-393700" rtl="0">
              <a:spcBef>
                <a:spcPts val="0"/>
              </a:spcBef>
              <a:buSzPct val="100000"/>
              <a:buChar char="●"/>
            </a:pPr>
            <a:r>
              <a:rPr lang="en" sz="2600"/>
              <a:t>Transfer the asset representing the Right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p:nvPr/>
        </p:nvSpPr>
        <p:spPr>
          <a:xfrm>
            <a:off x="293225" y="1000075"/>
            <a:ext cx="8478300" cy="362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2" name="Shape 582"/>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1"/>
                </a:solidFill>
              </a:rPr>
              <a:t>BigchainDB</a:t>
            </a:r>
            <a:r>
              <a:rPr lang="en"/>
              <a:t>: RightsAssignment example IV</a:t>
            </a:r>
          </a:p>
        </p:txBody>
      </p:sp>
      <p:sp>
        <p:nvSpPr>
          <p:cNvPr id="583" name="Shape 583"/>
          <p:cNvSpPr txBox="1">
            <a:spLocks noGrp="1"/>
          </p:cNvSpPr>
          <p:nvPr>
            <p:ph type="body" idx="1"/>
          </p:nvPr>
        </p:nvSpPr>
        <p:spPr>
          <a:xfrm>
            <a:off x="311700" y="1000075"/>
            <a:ext cx="8109000" cy="3565800"/>
          </a:xfrm>
          <a:prstGeom prst="rect">
            <a:avLst/>
          </a:prstGeom>
        </p:spPr>
        <p:txBody>
          <a:bodyPr lIns="91425" tIns="91425" rIns="91425" bIns="91425" anchor="t" anchorCtr="0">
            <a:noAutofit/>
          </a:bodyPr>
          <a:lstStyle/>
          <a:p>
            <a:pPr lvl="0">
              <a:spcBef>
                <a:spcPts val="0"/>
              </a:spcBef>
              <a:buNone/>
            </a:pPr>
            <a:r>
              <a:rPr lang="en" sz="1100" b="1">
                <a:latin typeface="Courier New"/>
                <a:ea typeface="Courier New"/>
                <a:cs typeface="Courier New"/>
                <a:sym typeface="Courier New"/>
              </a:rPr>
              <a:t>In [5]: tx_transfer_signed</a:t>
            </a:r>
          </a:p>
          <a:p>
            <a:pPr lvl="0">
              <a:spcBef>
                <a:spcPts val="0"/>
              </a:spcBef>
              <a:buNone/>
            </a:pPr>
            <a:r>
              <a:rPr lang="en" sz="1100" b="1">
                <a:latin typeface="Courier New"/>
                <a:ea typeface="Courier New"/>
                <a:cs typeface="Courier New"/>
                <a:sym typeface="Courier New"/>
              </a:rPr>
              <a:t>Out[5]: {"id":"aa11365317cb89bfdae2375bae76d6b8232008f8672507080e3766ca06976dcd",</a:t>
            </a:r>
          </a:p>
          <a:p>
            <a:pPr lvl="0">
              <a:spcBef>
                <a:spcPts val="0"/>
              </a:spcBef>
              <a:buNone/>
            </a:pPr>
            <a:r>
              <a:rPr lang="en" sz="1100" b="1">
                <a:latin typeface="Courier New"/>
                <a:ea typeface="Courier New"/>
                <a:cs typeface="Courier New"/>
                <a:sym typeface="Courier New"/>
              </a:rPr>
              <a:t>         "transaction": {</a:t>
            </a:r>
          </a:p>
          <a:p>
            <a:pPr lvl="0">
              <a:spcBef>
                <a:spcPts val="0"/>
              </a:spcBef>
              <a:buNone/>
            </a:pPr>
            <a:r>
              <a:rPr lang="en" sz="1100" b="1">
                <a:latin typeface="Courier New"/>
                <a:ea typeface="Courier New"/>
                <a:cs typeface="Courier New"/>
                <a:sym typeface="Courier New"/>
              </a:rPr>
              <a:t>             "conditions": [...],</a:t>
            </a:r>
          </a:p>
          <a:p>
            <a:pPr lvl="0">
              <a:spcBef>
                <a:spcPts val="0"/>
              </a:spcBef>
              <a:buNone/>
            </a:pPr>
            <a:r>
              <a:rPr lang="en" sz="1100" b="1">
                <a:latin typeface="Courier New"/>
                <a:ea typeface="Courier New"/>
                <a:cs typeface="Courier New"/>
                <a:sym typeface="Courier New"/>
              </a:rPr>
              <a:t>             "fulfillments": [...],</a:t>
            </a:r>
          </a:p>
          <a:p>
            <a:pPr lvl="0">
              <a:spcBef>
                <a:spcPts val="0"/>
              </a:spcBef>
              <a:buNone/>
            </a:pPr>
            <a:r>
              <a:rPr lang="en" sz="1100" b="1">
                <a:latin typeface="Courier New"/>
                <a:ea typeface="Courier New"/>
                <a:cs typeface="Courier New"/>
                <a:sym typeface="Courier New"/>
              </a:rPr>
              <a:t>             "operation": "TRANSFER",</a:t>
            </a:r>
          </a:p>
          <a:p>
            <a:pPr lvl="0">
              <a:spcBef>
                <a:spcPts val="0"/>
              </a:spcBef>
              <a:buNone/>
            </a:pPr>
            <a:r>
              <a:rPr lang="en" sz="1100" b="1">
                <a:latin typeface="Courier New"/>
                <a:ea typeface="Courier New"/>
                <a:cs typeface="Courier New"/>
                <a:sym typeface="Courier New"/>
              </a:rPr>
              <a:t>             "timestamp": "1460981677.472037"</a:t>
            </a:r>
          </a:p>
          <a:p>
            <a:pPr lvl="0">
              <a:spcBef>
                <a:spcPts val="0"/>
              </a:spcBef>
              <a:buNone/>
            </a:pPr>
            <a:r>
              <a:rPr lang="en" sz="1100" b="1">
                <a:latin typeface="Courier New"/>
                <a:ea typeface="Courier New"/>
                <a:cs typeface="Courier New"/>
                <a:sym typeface="Courier New"/>
              </a:rPr>
              <a:t>    }</a:t>
            </a:r>
          </a:p>
          <a:p>
            <a:pPr lvl="0" rtl="0">
              <a:spcBef>
                <a:spcPts val="0"/>
              </a:spcBef>
              <a:buNone/>
            </a:pPr>
            <a:r>
              <a:rPr lang="en" sz="1100" b="1">
                <a:latin typeface="Courier New"/>
                <a:ea typeface="Courier New"/>
                <a:cs typeface="Courier New"/>
                <a:sym typeface="Courier New"/>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Ideas</a:t>
            </a:r>
          </a:p>
        </p:txBody>
      </p:sp>
      <p:sp>
        <p:nvSpPr>
          <p:cNvPr id="165" name="Shape 165"/>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Let’s use:</a:t>
            </a:r>
          </a:p>
          <a:p>
            <a:pPr marL="914400" lvl="1" indent="-228600" rtl="0">
              <a:spcBef>
                <a:spcPts val="0"/>
              </a:spcBef>
            </a:pPr>
            <a:r>
              <a:rPr lang="en" b="1"/>
              <a:t>Linked Data</a:t>
            </a:r>
            <a:r>
              <a:rPr lang="en"/>
              <a:t>, it’s easily extensible</a:t>
            </a:r>
          </a:p>
          <a:p>
            <a:pPr marL="914400" lvl="1" indent="-228600" rtl="0">
              <a:spcBef>
                <a:spcPts val="0"/>
              </a:spcBef>
            </a:pPr>
            <a:r>
              <a:rPr lang="en" b="1"/>
              <a:t>IPLD</a:t>
            </a:r>
            <a:r>
              <a:rPr lang="en"/>
              <a:t>, it’s integrity is cryptographically verifiable</a:t>
            </a:r>
          </a:p>
          <a:p>
            <a:pPr marL="914400" lvl="1" indent="-228600" rtl="0">
              <a:spcBef>
                <a:spcPts val="0"/>
              </a:spcBef>
            </a:pPr>
            <a:r>
              <a:rPr lang="en" b="1"/>
              <a:t>ILP</a:t>
            </a:r>
            <a:r>
              <a:rPr lang="en"/>
              <a:t>, it allows COALA IP to live on many ledgers</a:t>
            </a:r>
          </a:p>
          <a:p>
            <a:pPr marL="914400" lvl="1" indent="-228600" rtl="0">
              <a:spcBef>
                <a:spcPts val="0"/>
              </a:spcBef>
            </a:pPr>
            <a:r>
              <a:rPr lang="en"/>
              <a:t>The </a:t>
            </a:r>
            <a:r>
              <a:rPr lang="en" b="1"/>
              <a:t>LCC framework</a:t>
            </a:r>
            <a:r>
              <a:rPr lang="en"/>
              <a:t>, it’s concise and applicable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11700" y="81575"/>
            <a:ext cx="8520600" cy="572700"/>
          </a:xfrm>
          <a:prstGeom prst="rect">
            <a:avLst/>
          </a:prstGeom>
        </p:spPr>
        <p:txBody>
          <a:bodyPr lIns="91425" tIns="91425" rIns="91425" bIns="91425" anchor="t" anchorCtr="0">
            <a:noAutofit/>
          </a:bodyPr>
          <a:lstStyle/>
          <a:p>
            <a:pPr lvl="0" rtl="0">
              <a:spcBef>
                <a:spcPts val="0"/>
              </a:spcBef>
              <a:buNone/>
            </a:pPr>
            <a:r>
              <a:rPr lang="en"/>
              <a:t>COALA IP: Assertion I</a:t>
            </a:r>
          </a:p>
        </p:txBody>
      </p:sp>
      <p:sp>
        <p:nvSpPr>
          <p:cNvPr id="589" name="Shape 589"/>
          <p:cNvSpPr/>
          <p:nvPr/>
        </p:nvSpPr>
        <p:spPr>
          <a:xfrm>
            <a:off x="311700" y="894050"/>
            <a:ext cx="20052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a:t>Individual: </a:t>
            </a:r>
            <a:r>
              <a:rPr lang="en"/>
              <a:t>“Andy Warhol”</a:t>
            </a:r>
          </a:p>
        </p:txBody>
      </p:sp>
      <p:sp>
        <p:nvSpPr>
          <p:cNvPr id="590" name="Shape 590"/>
          <p:cNvSpPr/>
          <p:nvPr/>
        </p:nvSpPr>
        <p:spPr>
          <a:xfrm>
            <a:off x="28065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“32 Campbell’s Soup Cans”</a:t>
            </a:r>
          </a:p>
        </p:txBody>
      </p:sp>
      <p:sp>
        <p:nvSpPr>
          <p:cNvPr id="591" name="Shape 591"/>
          <p:cNvSpPr/>
          <p:nvPr/>
        </p:nvSpPr>
        <p:spPr>
          <a:xfrm>
            <a:off x="60642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Manifestation: </a:t>
            </a:r>
            <a:r>
              <a:rPr lang="en"/>
              <a:t>“32 Campbell’s Soup Cans” Poster</a:t>
            </a:r>
          </a:p>
        </p:txBody>
      </p:sp>
      <p:cxnSp>
        <p:nvCxnSpPr>
          <p:cNvPr id="592" name="Shape 592"/>
          <p:cNvCxnSpPr>
            <a:stCxn id="590" idx="1"/>
            <a:endCxn id="589" idx="3"/>
          </p:cNvCxnSpPr>
          <p:nvPr/>
        </p:nvCxnSpPr>
        <p:spPr>
          <a:xfrm rot="10800000">
            <a:off x="2316900" y="1180400"/>
            <a:ext cx="489600" cy="0"/>
          </a:xfrm>
          <a:prstGeom prst="straightConnector1">
            <a:avLst/>
          </a:prstGeom>
          <a:noFill/>
          <a:ln w="9525" cap="flat" cmpd="sng">
            <a:solidFill>
              <a:schemeClr val="dk2"/>
            </a:solidFill>
            <a:prstDash val="solid"/>
            <a:round/>
            <a:headEnd type="none" w="lg" len="lg"/>
            <a:tailEnd type="triangle" w="lg" len="lg"/>
          </a:ln>
        </p:spPr>
      </p:cxnSp>
      <p:cxnSp>
        <p:nvCxnSpPr>
          <p:cNvPr id="593" name="Shape 593"/>
          <p:cNvCxnSpPr>
            <a:endCxn id="590" idx="3"/>
          </p:cNvCxnSpPr>
          <p:nvPr/>
        </p:nvCxnSpPr>
        <p:spPr>
          <a:xfrm flipH="1">
            <a:off x="5574600" y="1177400"/>
            <a:ext cx="495300" cy="3000"/>
          </a:xfrm>
          <a:prstGeom prst="straightConnector1">
            <a:avLst/>
          </a:prstGeom>
          <a:noFill/>
          <a:ln w="9525" cap="flat" cmpd="sng">
            <a:solidFill>
              <a:schemeClr val="dk2"/>
            </a:solidFill>
            <a:prstDash val="solid"/>
            <a:round/>
            <a:headEnd type="none" w="lg" len="lg"/>
            <a:tailEnd type="triangle" w="lg" len="lg"/>
          </a:ln>
        </p:spPr>
      </p:cxnSp>
      <p:sp>
        <p:nvSpPr>
          <p:cNvPr id="594" name="Shape 594"/>
          <p:cNvSpPr/>
          <p:nvPr/>
        </p:nvSpPr>
        <p:spPr>
          <a:xfrm>
            <a:off x="6064200" y="251400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Right: </a:t>
            </a:r>
            <a:r>
              <a:rPr lang="en"/>
              <a:t>License Manifestation under License “X”</a:t>
            </a:r>
          </a:p>
        </p:txBody>
      </p:sp>
      <p:cxnSp>
        <p:nvCxnSpPr>
          <p:cNvPr id="595" name="Shape 595"/>
          <p:cNvCxnSpPr>
            <a:stCxn id="594" idx="0"/>
            <a:endCxn id="591" idx="2"/>
          </p:cNvCxnSpPr>
          <p:nvPr/>
        </p:nvCxnSpPr>
        <p:spPr>
          <a:xfrm rot="10800000">
            <a:off x="7448250" y="1466700"/>
            <a:ext cx="0" cy="1047300"/>
          </a:xfrm>
          <a:prstGeom prst="straightConnector1">
            <a:avLst/>
          </a:prstGeom>
          <a:noFill/>
          <a:ln w="9525" cap="flat" cmpd="sng">
            <a:solidFill>
              <a:schemeClr val="dk2"/>
            </a:solidFill>
            <a:prstDash val="solid"/>
            <a:round/>
            <a:headEnd type="none" w="lg" len="lg"/>
            <a:tailEnd type="triangle" w="lg" len="lg"/>
          </a:ln>
        </p:spPr>
      </p:cxnSp>
      <p:sp>
        <p:nvSpPr>
          <p:cNvPr id="596" name="Shape 596"/>
          <p:cNvSpPr/>
          <p:nvPr/>
        </p:nvSpPr>
        <p:spPr>
          <a:xfrm>
            <a:off x="2806500" y="1841225"/>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“The Scream”</a:t>
            </a:r>
          </a:p>
        </p:txBody>
      </p:sp>
      <p:cxnSp>
        <p:nvCxnSpPr>
          <p:cNvPr id="597" name="Shape 597"/>
          <p:cNvCxnSpPr>
            <a:endCxn id="589" idx="2"/>
          </p:cNvCxnSpPr>
          <p:nvPr/>
        </p:nvCxnSpPr>
        <p:spPr>
          <a:xfrm rot="10800000">
            <a:off x="1314300" y="1466750"/>
            <a:ext cx="1497300" cy="680400"/>
          </a:xfrm>
          <a:prstGeom prst="bentConnector2">
            <a:avLst/>
          </a:prstGeom>
          <a:noFill/>
          <a:ln w="9525" cap="flat" cmpd="sng">
            <a:solidFill>
              <a:schemeClr val="dk2"/>
            </a:solidFill>
            <a:prstDash val="solid"/>
            <a:round/>
            <a:headEnd type="none" w="lg" len="lg"/>
            <a:tailEnd type="triangle" w="lg" len="lg"/>
          </a:ln>
        </p:spPr>
      </p:cxnSp>
      <p:sp>
        <p:nvSpPr>
          <p:cNvPr id="598" name="Shape 598"/>
          <p:cNvSpPr txBox="1"/>
          <p:nvPr/>
        </p:nvSpPr>
        <p:spPr>
          <a:xfrm>
            <a:off x="6824550" y="18096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manifestation</a:t>
            </a:r>
          </a:p>
        </p:txBody>
      </p:sp>
      <p:sp>
        <p:nvSpPr>
          <p:cNvPr id="599" name="Shape 599"/>
          <p:cNvSpPr txBox="1"/>
          <p:nvPr/>
        </p:nvSpPr>
        <p:spPr>
          <a:xfrm>
            <a:off x="519855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creation</a:t>
            </a:r>
          </a:p>
        </p:txBody>
      </p:sp>
      <p:sp>
        <p:nvSpPr>
          <p:cNvPr id="600" name="Shape 600"/>
          <p:cNvSpPr txBox="1"/>
          <p:nvPr/>
        </p:nvSpPr>
        <p:spPr>
          <a:xfrm>
            <a:off x="193800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sp>
        <p:nvSpPr>
          <p:cNvPr id="601" name="Shape 601"/>
          <p:cNvSpPr txBox="1"/>
          <p:nvPr/>
        </p:nvSpPr>
        <p:spPr>
          <a:xfrm>
            <a:off x="690600" y="17065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81575"/>
            <a:ext cx="8520600" cy="572700"/>
          </a:xfrm>
          <a:prstGeom prst="rect">
            <a:avLst/>
          </a:prstGeom>
        </p:spPr>
        <p:txBody>
          <a:bodyPr lIns="91425" tIns="91425" rIns="91425" bIns="91425" anchor="t" anchorCtr="0">
            <a:noAutofit/>
          </a:bodyPr>
          <a:lstStyle/>
          <a:p>
            <a:pPr lvl="0" rtl="0">
              <a:spcBef>
                <a:spcPts val="0"/>
              </a:spcBef>
              <a:buNone/>
            </a:pPr>
            <a:r>
              <a:rPr lang="en"/>
              <a:t>COALA IP: Assertion II</a:t>
            </a:r>
          </a:p>
        </p:txBody>
      </p:sp>
      <p:sp>
        <p:nvSpPr>
          <p:cNvPr id="607" name="Shape 607"/>
          <p:cNvSpPr/>
          <p:nvPr/>
        </p:nvSpPr>
        <p:spPr>
          <a:xfrm>
            <a:off x="311700" y="894050"/>
            <a:ext cx="20052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Individual: </a:t>
            </a:r>
            <a:r>
              <a:rPr lang="en"/>
              <a:t>“Andy Warhol”</a:t>
            </a:r>
          </a:p>
        </p:txBody>
      </p:sp>
      <p:sp>
        <p:nvSpPr>
          <p:cNvPr id="608" name="Shape 608"/>
          <p:cNvSpPr/>
          <p:nvPr/>
        </p:nvSpPr>
        <p:spPr>
          <a:xfrm>
            <a:off x="28065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“32 Campbell’s Soup Cans”</a:t>
            </a:r>
          </a:p>
        </p:txBody>
      </p:sp>
      <p:sp>
        <p:nvSpPr>
          <p:cNvPr id="609" name="Shape 609"/>
          <p:cNvSpPr/>
          <p:nvPr/>
        </p:nvSpPr>
        <p:spPr>
          <a:xfrm>
            <a:off x="60642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Manifestation: </a:t>
            </a:r>
            <a:r>
              <a:rPr lang="en"/>
              <a:t>“32 Campbell’s Soup Cans” Poster</a:t>
            </a:r>
          </a:p>
        </p:txBody>
      </p:sp>
      <p:cxnSp>
        <p:nvCxnSpPr>
          <p:cNvPr id="610" name="Shape 610"/>
          <p:cNvCxnSpPr>
            <a:stCxn id="608" idx="1"/>
            <a:endCxn id="607" idx="3"/>
          </p:cNvCxnSpPr>
          <p:nvPr/>
        </p:nvCxnSpPr>
        <p:spPr>
          <a:xfrm rot="10800000">
            <a:off x="2316900" y="1180400"/>
            <a:ext cx="489600" cy="0"/>
          </a:xfrm>
          <a:prstGeom prst="straightConnector1">
            <a:avLst/>
          </a:prstGeom>
          <a:noFill/>
          <a:ln w="9525" cap="flat" cmpd="sng">
            <a:solidFill>
              <a:schemeClr val="dk2"/>
            </a:solidFill>
            <a:prstDash val="solid"/>
            <a:round/>
            <a:headEnd type="none" w="lg" len="lg"/>
            <a:tailEnd type="triangle" w="lg" len="lg"/>
          </a:ln>
        </p:spPr>
      </p:cxnSp>
      <p:cxnSp>
        <p:nvCxnSpPr>
          <p:cNvPr id="611" name="Shape 611"/>
          <p:cNvCxnSpPr>
            <a:endCxn id="608" idx="3"/>
          </p:cNvCxnSpPr>
          <p:nvPr/>
        </p:nvCxnSpPr>
        <p:spPr>
          <a:xfrm flipH="1">
            <a:off x="5574600" y="1177400"/>
            <a:ext cx="495300" cy="3000"/>
          </a:xfrm>
          <a:prstGeom prst="straightConnector1">
            <a:avLst/>
          </a:prstGeom>
          <a:noFill/>
          <a:ln w="9525" cap="flat" cmpd="sng">
            <a:solidFill>
              <a:schemeClr val="dk2"/>
            </a:solidFill>
            <a:prstDash val="solid"/>
            <a:round/>
            <a:headEnd type="none" w="lg" len="lg"/>
            <a:tailEnd type="triangle" w="lg" len="lg"/>
          </a:ln>
        </p:spPr>
      </p:cxnSp>
      <p:sp>
        <p:nvSpPr>
          <p:cNvPr id="612" name="Shape 612"/>
          <p:cNvSpPr/>
          <p:nvPr/>
        </p:nvSpPr>
        <p:spPr>
          <a:xfrm>
            <a:off x="6064200" y="251400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Right: </a:t>
            </a:r>
            <a:r>
              <a:rPr lang="en"/>
              <a:t>License Manifestation under License “X”</a:t>
            </a:r>
          </a:p>
        </p:txBody>
      </p:sp>
      <p:cxnSp>
        <p:nvCxnSpPr>
          <p:cNvPr id="613" name="Shape 613"/>
          <p:cNvCxnSpPr>
            <a:stCxn id="612" idx="0"/>
            <a:endCxn id="609" idx="2"/>
          </p:cNvCxnSpPr>
          <p:nvPr/>
        </p:nvCxnSpPr>
        <p:spPr>
          <a:xfrm rot="10800000">
            <a:off x="7448250" y="1466700"/>
            <a:ext cx="0" cy="1047300"/>
          </a:xfrm>
          <a:prstGeom prst="straightConnector1">
            <a:avLst/>
          </a:prstGeom>
          <a:noFill/>
          <a:ln w="9525" cap="flat" cmpd="sng">
            <a:solidFill>
              <a:schemeClr val="dk2"/>
            </a:solidFill>
            <a:prstDash val="solid"/>
            <a:round/>
            <a:headEnd type="none" w="lg" len="lg"/>
            <a:tailEnd type="triangle" w="lg" len="lg"/>
          </a:ln>
        </p:spPr>
      </p:cxnSp>
      <p:sp>
        <p:nvSpPr>
          <p:cNvPr id="614" name="Shape 614"/>
          <p:cNvSpPr/>
          <p:nvPr/>
        </p:nvSpPr>
        <p:spPr>
          <a:xfrm>
            <a:off x="311700" y="4304225"/>
            <a:ext cx="2494800" cy="572700"/>
          </a:xfrm>
          <a:prstGeom prst="rect">
            <a:avLst/>
          </a:prstGeom>
          <a:solidFill>
            <a:schemeClr val="lt2"/>
          </a:solidFill>
          <a:ln w="9525" cap="flat" cmpd="sng">
            <a:solidFill>
              <a:srgbClr val="00FF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Organization: </a:t>
            </a:r>
            <a:r>
              <a:rPr lang="en"/>
              <a:t>“MoMA, NYC”</a:t>
            </a:r>
          </a:p>
        </p:txBody>
      </p:sp>
      <p:sp>
        <p:nvSpPr>
          <p:cNvPr id="615" name="Shape 615"/>
          <p:cNvSpPr/>
          <p:nvPr/>
        </p:nvSpPr>
        <p:spPr>
          <a:xfrm>
            <a:off x="2806500" y="1841225"/>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“The Scream”</a:t>
            </a:r>
          </a:p>
        </p:txBody>
      </p:sp>
      <p:cxnSp>
        <p:nvCxnSpPr>
          <p:cNvPr id="616" name="Shape 616"/>
          <p:cNvCxnSpPr>
            <a:endCxn id="607" idx="2"/>
          </p:cNvCxnSpPr>
          <p:nvPr/>
        </p:nvCxnSpPr>
        <p:spPr>
          <a:xfrm rot="10800000">
            <a:off x="1314300" y="1466750"/>
            <a:ext cx="1497300" cy="680400"/>
          </a:xfrm>
          <a:prstGeom prst="bentConnector2">
            <a:avLst/>
          </a:prstGeom>
          <a:noFill/>
          <a:ln w="9525" cap="flat" cmpd="sng">
            <a:solidFill>
              <a:schemeClr val="dk2"/>
            </a:solidFill>
            <a:prstDash val="solid"/>
            <a:round/>
            <a:headEnd type="none" w="lg" len="lg"/>
            <a:tailEnd type="triangle" w="lg" len="lg"/>
          </a:ln>
        </p:spPr>
      </p:cxnSp>
      <p:sp>
        <p:nvSpPr>
          <p:cNvPr id="617" name="Shape 617"/>
          <p:cNvSpPr/>
          <p:nvPr/>
        </p:nvSpPr>
        <p:spPr>
          <a:xfrm>
            <a:off x="311700" y="2996525"/>
            <a:ext cx="2494800" cy="572700"/>
          </a:xfrm>
          <a:prstGeom prst="rect">
            <a:avLst/>
          </a:prstGeom>
          <a:solidFill>
            <a:schemeClr val="lt2"/>
          </a:solidFill>
          <a:ln w="9525" cap="flat" cmpd="sng">
            <a:solidFill>
              <a:srgbClr val="00FF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Assertion: </a:t>
            </a:r>
            <a:r>
              <a:rPr lang="en"/>
              <a:t>“Correct!”</a:t>
            </a:r>
          </a:p>
        </p:txBody>
      </p:sp>
      <p:cxnSp>
        <p:nvCxnSpPr>
          <p:cNvPr id="618" name="Shape 618"/>
          <p:cNvCxnSpPr>
            <a:stCxn id="617" idx="2"/>
            <a:endCxn id="614" idx="0"/>
          </p:cNvCxnSpPr>
          <p:nvPr/>
        </p:nvCxnSpPr>
        <p:spPr>
          <a:xfrm>
            <a:off x="1559100" y="3569225"/>
            <a:ext cx="0" cy="735000"/>
          </a:xfrm>
          <a:prstGeom prst="straightConnector1">
            <a:avLst/>
          </a:prstGeom>
          <a:noFill/>
          <a:ln w="9525" cap="flat" cmpd="sng">
            <a:solidFill>
              <a:srgbClr val="00FF00"/>
            </a:solidFill>
            <a:prstDash val="solid"/>
            <a:round/>
            <a:headEnd type="none" w="lg" len="lg"/>
            <a:tailEnd type="triangle" w="lg" len="lg"/>
          </a:ln>
        </p:spPr>
      </p:cxnSp>
      <p:sp>
        <p:nvSpPr>
          <p:cNvPr id="619" name="Shape 619"/>
          <p:cNvSpPr txBox="1"/>
          <p:nvPr/>
        </p:nvSpPr>
        <p:spPr>
          <a:xfrm>
            <a:off x="1192800" y="3755975"/>
            <a:ext cx="732600" cy="361500"/>
          </a:xfrm>
          <a:prstGeom prst="rect">
            <a:avLst/>
          </a:prstGeom>
          <a:noFill/>
          <a:ln>
            <a:noFill/>
          </a:ln>
        </p:spPr>
        <p:txBody>
          <a:bodyPr lIns="91425" tIns="91425" rIns="91425" bIns="91425" anchor="t" anchorCtr="0">
            <a:noAutofit/>
          </a:bodyPr>
          <a:lstStyle/>
          <a:p>
            <a:pPr lvl="0" rtl="0">
              <a:spcBef>
                <a:spcPts val="0"/>
              </a:spcBef>
              <a:buNone/>
            </a:pPr>
            <a:r>
              <a:rPr lang="en"/>
              <a:t>author</a:t>
            </a:r>
          </a:p>
        </p:txBody>
      </p:sp>
      <p:sp>
        <p:nvSpPr>
          <p:cNvPr id="620" name="Shape 620"/>
          <p:cNvSpPr txBox="1"/>
          <p:nvPr/>
        </p:nvSpPr>
        <p:spPr>
          <a:xfrm>
            <a:off x="6824550" y="18096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manifestation</a:t>
            </a:r>
          </a:p>
        </p:txBody>
      </p:sp>
      <p:sp>
        <p:nvSpPr>
          <p:cNvPr id="621" name="Shape 621"/>
          <p:cNvSpPr txBox="1"/>
          <p:nvPr/>
        </p:nvSpPr>
        <p:spPr>
          <a:xfrm>
            <a:off x="519855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creation</a:t>
            </a:r>
          </a:p>
        </p:txBody>
      </p:sp>
      <p:sp>
        <p:nvSpPr>
          <p:cNvPr id="622" name="Shape 622"/>
          <p:cNvSpPr txBox="1"/>
          <p:nvPr/>
        </p:nvSpPr>
        <p:spPr>
          <a:xfrm>
            <a:off x="193800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sp>
        <p:nvSpPr>
          <p:cNvPr id="623" name="Shape 623"/>
          <p:cNvSpPr txBox="1"/>
          <p:nvPr/>
        </p:nvSpPr>
        <p:spPr>
          <a:xfrm>
            <a:off x="690600" y="17065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cxnSp>
        <p:nvCxnSpPr>
          <p:cNvPr id="624" name="Shape 624"/>
          <p:cNvCxnSpPr>
            <a:stCxn id="617" idx="0"/>
          </p:cNvCxnSpPr>
          <p:nvPr/>
        </p:nvCxnSpPr>
        <p:spPr>
          <a:xfrm rot="10800000" flipH="1">
            <a:off x="1559100" y="1196225"/>
            <a:ext cx="1037700" cy="1800300"/>
          </a:xfrm>
          <a:prstGeom prst="straightConnector1">
            <a:avLst/>
          </a:prstGeom>
          <a:noFill/>
          <a:ln w="9525" cap="flat" cmpd="sng">
            <a:solidFill>
              <a:srgbClr val="00FF00"/>
            </a:solidFill>
            <a:prstDash val="solid"/>
            <a:round/>
            <a:headEnd type="none" w="lg" len="lg"/>
            <a:tailEnd type="triangle" w="lg" len="lg"/>
          </a:ln>
        </p:spPr>
      </p:cxnSp>
      <p:sp>
        <p:nvSpPr>
          <p:cNvPr id="625" name="Shape 625"/>
          <p:cNvSpPr txBox="1"/>
          <p:nvPr/>
        </p:nvSpPr>
        <p:spPr>
          <a:xfrm>
            <a:off x="1192800" y="251400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toAssert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title"/>
          </p:nvPr>
        </p:nvSpPr>
        <p:spPr>
          <a:xfrm>
            <a:off x="311700" y="81575"/>
            <a:ext cx="8520600" cy="572700"/>
          </a:xfrm>
          <a:prstGeom prst="rect">
            <a:avLst/>
          </a:prstGeom>
        </p:spPr>
        <p:txBody>
          <a:bodyPr lIns="91425" tIns="91425" rIns="91425" bIns="91425" anchor="t" anchorCtr="0">
            <a:noAutofit/>
          </a:bodyPr>
          <a:lstStyle/>
          <a:p>
            <a:pPr lvl="0" rtl="0">
              <a:spcBef>
                <a:spcPts val="0"/>
              </a:spcBef>
              <a:buNone/>
            </a:pPr>
            <a:r>
              <a:rPr lang="en"/>
              <a:t>COALA IP: Assertion III</a:t>
            </a:r>
          </a:p>
        </p:txBody>
      </p:sp>
      <p:sp>
        <p:nvSpPr>
          <p:cNvPr id="631" name="Shape 631"/>
          <p:cNvSpPr/>
          <p:nvPr/>
        </p:nvSpPr>
        <p:spPr>
          <a:xfrm>
            <a:off x="311700" y="894050"/>
            <a:ext cx="20052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Individual: </a:t>
            </a:r>
            <a:r>
              <a:rPr lang="en"/>
              <a:t>“Andy Warhol”</a:t>
            </a:r>
          </a:p>
        </p:txBody>
      </p:sp>
      <p:sp>
        <p:nvSpPr>
          <p:cNvPr id="632" name="Shape 632"/>
          <p:cNvSpPr/>
          <p:nvPr/>
        </p:nvSpPr>
        <p:spPr>
          <a:xfrm>
            <a:off x="28065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“32 Campbell’s Soup Cans”</a:t>
            </a:r>
          </a:p>
        </p:txBody>
      </p:sp>
      <p:sp>
        <p:nvSpPr>
          <p:cNvPr id="633" name="Shape 633"/>
          <p:cNvSpPr/>
          <p:nvPr/>
        </p:nvSpPr>
        <p:spPr>
          <a:xfrm>
            <a:off x="60642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Manifestation: </a:t>
            </a:r>
            <a:r>
              <a:rPr lang="en"/>
              <a:t>“32 Campbell’s Soup Cans” Poster</a:t>
            </a:r>
          </a:p>
        </p:txBody>
      </p:sp>
      <p:cxnSp>
        <p:nvCxnSpPr>
          <p:cNvPr id="634" name="Shape 634"/>
          <p:cNvCxnSpPr>
            <a:stCxn id="632" idx="1"/>
            <a:endCxn id="631" idx="3"/>
          </p:cNvCxnSpPr>
          <p:nvPr/>
        </p:nvCxnSpPr>
        <p:spPr>
          <a:xfrm rot="10800000">
            <a:off x="2316900" y="1180400"/>
            <a:ext cx="489600" cy="0"/>
          </a:xfrm>
          <a:prstGeom prst="straightConnector1">
            <a:avLst/>
          </a:prstGeom>
          <a:noFill/>
          <a:ln w="9525" cap="flat" cmpd="sng">
            <a:solidFill>
              <a:schemeClr val="dk2"/>
            </a:solidFill>
            <a:prstDash val="solid"/>
            <a:round/>
            <a:headEnd type="none" w="lg" len="lg"/>
            <a:tailEnd type="triangle" w="lg" len="lg"/>
          </a:ln>
        </p:spPr>
      </p:cxnSp>
      <p:cxnSp>
        <p:nvCxnSpPr>
          <p:cNvPr id="635" name="Shape 635"/>
          <p:cNvCxnSpPr>
            <a:endCxn id="632" idx="3"/>
          </p:cNvCxnSpPr>
          <p:nvPr/>
        </p:nvCxnSpPr>
        <p:spPr>
          <a:xfrm flipH="1">
            <a:off x="5574600" y="1177400"/>
            <a:ext cx="495300" cy="3000"/>
          </a:xfrm>
          <a:prstGeom prst="straightConnector1">
            <a:avLst/>
          </a:prstGeom>
          <a:noFill/>
          <a:ln w="9525" cap="flat" cmpd="sng">
            <a:solidFill>
              <a:schemeClr val="dk2"/>
            </a:solidFill>
            <a:prstDash val="solid"/>
            <a:round/>
            <a:headEnd type="none" w="lg" len="lg"/>
            <a:tailEnd type="triangle" w="lg" len="lg"/>
          </a:ln>
        </p:spPr>
      </p:cxnSp>
      <p:sp>
        <p:nvSpPr>
          <p:cNvPr id="636" name="Shape 636"/>
          <p:cNvSpPr/>
          <p:nvPr/>
        </p:nvSpPr>
        <p:spPr>
          <a:xfrm>
            <a:off x="6064200" y="251400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Right: </a:t>
            </a:r>
            <a:r>
              <a:rPr lang="en"/>
              <a:t>License Manifestation under License “X”</a:t>
            </a:r>
          </a:p>
        </p:txBody>
      </p:sp>
      <p:cxnSp>
        <p:nvCxnSpPr>
          <p:cNvPr id="637" name="Shape 637"/>
          <p:cNvCxnSpPr>
            <a:stCxn id="636" idx="0"/>
            <a:endCxn id="633" idx="2"/>
          </p:cNvCxnSpPr>
          <p:nvPr/>
        </p:nvCxnSpPr>
        <p:spPr>
          <a:xfrm rot="10800000">
            <a:off x="7448250" y="1466700"/>
            <a:ext cx="0" cy="1047300"/>
          </a:xfrm>
          <a:prstGeom prst="straightConnector1">
            <a:avLst/>
          </a:prstGeom>
          <a:noFill/>
          <a:ln w="9525" cap="flat" cmpd="sng">
            <a:solidFill>
              <a:schemeClr val="dk2"/>
            </a:solidFill>
            <a:prstDash val="solid"/>
            <a:round/>
            <a:headEnd type="none" w="lg" len="lg"/>
            <a:tailEnd type="triangle" w="lg" len="lg"/>
          </a:ln>
        </p:spPr>
      </p:cxnSp>
      <p:sp>
        <p:nvSpPr>
          <p:cNvPr id="638" name="Shape 638"/>
          <p:cNvSpPr/>
          <p:nvPr/>
        </p:nvSpPr>
        <p:spPr>
          <a:xfrm>
            <a:off x="311700" y="4304225"/>
            <a:ext cx="24948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Organization: </a:t>
            </a:r>
            <a:r>
              <a:rPr lang="en"/>
              <a:t>“MoMA, NYC”</a:t>
            </a:r>
          </a:p>
        </p:txBody>
      </p:sp>
      <p:sp>
        <p:nvSpPr>
          <p:cNvPr id="639" name="Shape 639"/>
          <p:cNvSpPr/>
          <p:nvPr/>
        </p:nvSpPr>
        <p:spPr>
          <a:xfrm>
            <a:off x="2806500" y="1841225"/>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“The Scream”</a:t>
            </a:r>
          </a:p>
        </p:txBody>
      </p:sp>
      <p:cxnSp>
        <p:nvCxnSpPr>
          <p:cNvPr id="640" name="Shape 640"/>
          <p:cNvCxnSpPr>
            <a:endCxn id="631" idx="2"/>
          </p:cNvCxnSpPr>
          <p:nvPr/>
        </p:nvCxnSpPr>
        <p:spPr>
          <a:xfrm rot="10800000">
            <a:off x="1314300" y="1466750"/>
            <a:ext cx="1497300" cy="680400"/>
          </a:xfrm>
          <a:prstGeom prst="bentConnector2">
            <a:avLst/>
          </a:prstGeom>
          <a:noFill/>
          <a:ln w="9525" cap="flat" cmpd="sng">
            <a:solidFill>
              <a:schemeClr val="dk2"/>
            </a:solidFill>
            <a:prstDash val="solid"/>
            <a:round/>
            <a:headEnd type="none" w="lg" len="lg"/>
            <a:tailEnd type="triangle" w="lg" len="lg"/>
          </a:ln>
        </p:spPr>
      </p:cxnSp>
      <p:sp>
        <p:nvSpPr>
          <p:cNvPr id="641" name="Shape 641"/>
          <p:cNvSpPr/>
          <p:nvPr/>
        </p:nvSpPr>
        <p:spPr>
          <a:xfrm>
            <a:off x="2943150" y="2996525"/>
            <a:ext cx="2494800" cy="572700"/>
          </a:xfrm>
          <a:prstGeom prst="rect">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Assertion: </a:t>
            </a:r>
            <a:r>
              <a:rPr lang="en"/>
              <a:t>“Incorrect!”</a:t>
            </a:r>
          </a:p>
        </p:txBody>
      </p:sp>
      <p:sp>
        <p:nvSpPr>
          <p:cNvPr id="642" name="Shape 642"/>
          <p:cNvSpPr/>
          <p:nvPr/>
        </p:nvSpPr>
        <p:spPr>
          <a:xfrm>
            <a:off x="311700" y="2996525"/>
            <a:ext cx="2494800" cy="5727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Assertion: </a:t>
            </a:r>
            <a:r>
              <a:rPr lang="en"/>
              <a:t>“Correct!”</a:t>
            </a:r>
          </a:p>
        </p:txBody>
      </p:sp>
      <p:cxnSp>
        <p:nvCxnSpPr>
          <p:cNvPr id="643" name="Shape 643"/>
          <p:cNvCxnSpPr>
            <a:stCxn id="642" idx="2"/>
            <a:endCxn id="638" idx="0"/>
          </p:cNvCxnSpPr>
          <p:nvPr/>
        </p:nvCxnSpPr>
        <p:spPr>
          <a:xfrm>
            <a:off x="1559100" y="3569225"/>
            <a:ext cx="0" cy="735000"/>
          </a:xfrm>
          <a:prstGeom prst="straightConnector1">
            <a:avLst/>
          </a:prstGeom>
          <a:noFill/>
          <a:ln w="9525" cap="flat" cmpd="sng">
            <a:solidFill>
              <a:schemeClr val="dk2"/>
            </a:solidFill>
            <a:prstDash val="solid"/>
            <a:round/>
            <a:headEnd type="none" w="lg" len="lg"/>
            <a:tailEnd type="triangle" w="lg" len="lg"/>
          </a:ln>
        </p:spPr>
      </p:cxnSp>
      <p:cxnSp>
        <p:nvCxnSpPr>
          <p:cNvPr id="644" name="Shape 644"/>
          <p:cNvCxnSpPr>
            <a:stCxn id="641" idx="2"/>
            <a:endCxn id="638" idx="3"/>
          </p:cNvCxnSpPr>
          <p:nvPr/>
        </p:nvCxnSpPr>
        <p:spPr>
          <a:xfrm rot="5400000">
            <a:off x="2987850" y="3388025"/>
            <a:ext cx="1021500" cy="1383900"/>
          </a:xfrm>
          <a:prstGeom prst="bentConnector2">
            <a:avLst/>
          </a:prstGeom>
          <a:noFill/>
          <a:ln w="9525" cap="flat" cmpd="sng">
            <a:solidFill>
              <a:srgbClr val="FF0000"/>
            </a:solidFill>
            <a:prstDash val="solid"/>
            <a:round/>
            <a:headEnd type="none" w="lg" len="lg"/>
            <a:tailEnd type="triangle" w="lg" len="lg"/>
          </a:ln>
        </p:spPr>
      </p:cxnSp>
      <p:sp>
        <p:nvSpPr>
          <p:cNvPr id="645" name="Shape 645"/>
          <p:cNvSpPr txBox="1"/>
          <p:nvPr/>
        </p:nvSpPr>
        <p:spPr>
          <a:xfrm>
            <a:off x="1192800" y="3755975"/>
            <a:ext cx="732600" cy="361500"/>
          </a:xfrm>
          <a:prstGeom prst="rect">
            <a:avLst/>
          </a:prstGeom>
          <a:noFill/>
          <a:ln>
            <a:noFill/>
          </a:ln>
        </p:spPr>
        <p:txBody>
          <a:bodyPr lIns="91425" tIns="91425" rIns="91425" bIns="91425" anchor="t" anchorCtr="0">
            <a:noAutofit/>
          </a:bodyPr>
          <a:lstStyle/>
          <a:p>
            <a:pPr lvl="0" rtl="0">
              <a:spcBef>
                <a:spcPts val="0"/>
              </a:spcBef>
              <a:buNone/>
            </a:pPr>
            <a:r>
              <a:rPr lang="en"/>
              <a:t>author</a:t>
            </a:r>
          </a:p>
        </p:txBody>
      </p:sp>
      <p:sp>
        <p:nvSpPr>
          <p:cNvPr id="646" name="Shape 646"/>
          <p:cNvSpPr txBox="1"/>
          <p:nvPr/>
        </p:nvSpPr>
        <p:spPr>
          <a:xfrm>
            <a:off x="3824250" y="3899225"/>
            <a:ext cx="732600" cy="361500"/>
          </a:xfrm>
          <a:prstGeom prst="rect">
            <a:avLst/>
          </a:prstGeom>
          <a:noFill/>
          <a:ln>
            <a:noFill/>
          </a:ln>
        </p:spPr>
        <p:txBody>
          <a:bodyPr lIns="91425" tIns="91425" rIns="91425" bIns="91425" anchor="t" anchorCtr="0">
            <a:noAutofit/>
          </a:bodyPr>
          <a:lstStyle/>
          <a:p>
            <a:pPr lvl="0" rtl="0">
              <a:spcBef>
                <a:spcPts val="0"/>
              </a:spcBef>
              <a:buNone/>
            </a:pPr>
            <a:r>
              <a:rPr lang="en"/>
              <a:t>author</a:t>
            </a:r>
          </a:p>
        </p:txBody>
      </p:sp>
      <p:cxnSp>
        <p:nvCxnSpPr>
          <p:cNvPr id="647" name="Shape 647"/>
          <p:cNvCxnSpPr>
            <a:stCxn id="641" idx="0"/>
            <a:endCxn id="648" idx="2"/>
          </p:cNvCxnSpPr>
          <p:nvPr/>
        </p:nvCxnSpPr>
        <p:spPr>
          <a:xfrm rot="10800000">
            <a:off x="1314450" y="2068025"/>
            <a:ext cx="2876100" cy="928500"/>
          </a:xfrm>
          <a:prstGeom prst="straightConnector1">
            <a:avLst/>
          </a:prstGeom>
          <a:noFill/>
          <a:ln w="9525" cap="flat" cmpd="sng">
            <a:solidFill>
              <a:srgbClr val="FF0000"/>
            </a:solidFill>
            <a:prstDash val="solid"/>
            <a:round/>
            <a:headEnd type="none" w="lg" len="lg"/>
            <a:tailEnd type="triangle" w="lg" len="lg"/>
          </a:ln>
        </p:spPr>
      </p:cxnSp>
      <p:sp>
        <p:nvSpPr>
          <p:cNvPr id="649" name="Shape 649"/>
          <p:cNvSpPr txBox="1"/>
          <p:nvPr/>
        </p:nvSpPr>
        <p:spPr>
          <a:xfrm>
            <a:off x="2806500" y="2561575"/>
            <a:ext cx="895500" cy="361500"/>
          </a:xfrm>
          <a:prstGeom prst="rect">
            <a:avLst/>
          </a:prstGeom>
          <a:noFill/>
          <a:ln>
            <a:noFill/>
          </a:ln>
        </p:spPr>
        <p:txBody>
          <a:bodyPr lIns="91425" tIns="91425" rIns="91425" bIns="91425" anchor="t" anchorCtr="0">
            <a:noAutofit/>
          </a:bodyPr>
          <a:lstStyle/>
          <a:p>
            <a:pPr lvl="0" algn="ctr" rtl="0">
              <a:spcBef>
                <a:spcPts val="0"/>
              </a:spcBef>
              <a:buNone/>
            </a:pPr>
            <a:r>
              <a:rPr lang="en"/>
              <a:t>toAssert</a:t>
            </a:r>
          </a:p>
        </p:txBody>
      </p:sp>
      <p:sp>
        <p:nvSpPr>
          <p:cNvPr id="650" name="Shape 650"/>
          <p:cNvSpPr txBox="1"/>
          <p:nvPr/>
        </p:nvSpPr>
        <p:spPr>
          <a:xfrm>
            <a:off x="1314300" y="2524475"/>
            <a:ext cx="895500" cy="361500"/>
          </a:xfrm>
          <a:prstGeom prst="rect">
            <a:avLst/>
          </a:prstGeom>
          <a:noFill/>
          <a:ln>
            <a:noFill/>
          </a:ln>
        </p:spPr>
        <p:txBody>
          <a:bodyPr lIns="91425" tIns="91425" rIns="91425" bIns="91425" anchor="t" anchorCtr="0">
            <a:noAutofit/>
          </a:bodyPr>
          <a:lstStyle/>
          <a:p>
            <a:pPr lvl="0" algn="ctr" rtl="0">
              <a:spcBef>
                <a:spcPts val="0"/>
              </a:spcBef>
              <a:buNone/>
            </a:pPr>
            <a:r>
              <a:rPr lang="en"/>
              <a:t>toAssert</a:t>
            </a:r>
          </a:p>
        </p:txBody>
      </p:sp>
      <p:sp>
        <p:nvSpPr>
          <p:cNvPr id="651" name="Shape 651"/>
          <p:cNvSpPr txBox="1"/>
          <p:nvPr/>
        </p:nvSpPr>
        <p:spPr>
          <a:xfrm>
            <a:off x="6824550" y="18096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manifestation</a:t>
            </a:r>
          </a:p>
        </p:txBody>
      </p:sp>
      <p:sp>
        <p:nvSpPr>
          <p:cNvPr id="652" name="Shape 652"/>
          <p:cNvSpPr txBox="1"/>
          <p:nvPr/>
        </p:nvSpPr>
        <p:spPr>
          <a:xfrm>
            <a:off x="519855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creation</a:t>
            </a:r>
          </a:p>
        </p:txBody>
      </p:sp>
      <p:sp>
        <p:nvSpPr>
          <p:cNvPr id="653" name="Shape 653"/>
          <p:cNvSpPr txBox="1"/>
          <p:nvPr/>
        </p:nvSpPr>
        <p:spPr>
          <a:xfrm>
            <a:off x="193800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sp>
        <p:nvSpPr>
          <p:cNvPr id="648" name="Shape 648"/>
          <p:cNvSpPr txBox="1"/>
          <p:nvPr/>
        </p:nvSpPr>
        <p:spPr>
          <a:xfrm>
            <a:off x="690600" y="17065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cxnSp>
        <p:nvCxnSpPr>
          <p:cNvPr id="654" name="Shape 654"/>
          <p:cNvCxnSpPr/>
          <p:nvPr/>
        </p:nvCxnSpPr>
        <p:spPr>
          <a:xfrm rot="10800000" flipH="1">
            <a:off x="1534950" y="1177400"/>
            <a:ext cx="1056000" cy="18003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title"/>
          </p:nvPr>
        </p:nvSpPr>
        <p:spPr>
          <a:xfrm>
            <a:off x="311700" y="81575"/>
            <a:ext cx="8520600" cy="572700"/>
          </a:xfrm>
          <a:prstGeom prst="rect">
            <a:avLst/>
          </a:prstGeom>
        </p:spPr>
        <p:txBody>
          <a:bodyPr lIns="91425" tIns="91425" rIns="91425" bIns="91425" anchor="t" anchorCtr="0">
            <a:noAutofit/>
          </a:bodyPr>
          <a:lstStyle/>
          <a:p>
            <a:pPr lvl="0" rtl="0">
              <a:spcBef>
                <a:spcPts val="0"/>
              </a:spcBef>
              <a:buNone/>
            </a:pPr>
            <a:r>
              <a:rPr lang="en"/>
              <a:t>COALA IP: Assertion III</a:t>
            </a:r>
          </a:p>
        </p:txBody>
      </p:sp>
      <p:sp>
        <p:nvSpPr>
          <p:cNvPr id="660" name="Shape 660"/>
          <p:cNvSpPr/>
          <p:nvPr/>
        </p:nvSpPr>
        <p:spPr>
          <a:xfrm>
            <a:off x="311700" y="894050"/>
            <a:ext cx="20052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Individual: </a:t>
            </a:r>
            <a:r>
              <a:rPr lang="en"/>
              <a:t>“Andy Warhol”</a:t>
            </a:r>
          </a:p>
        </p:txBody>
      </p:sp>
      <p:sp>
        <p:nvSpPr>
          <p:cNvPr id="661" name="Shape 661"/>
          <p:cNvSpPr/>
          <p:nvPr/>
        </p:nvSpPr>
        <p:spPr>
          <a:xfrm>
            <a:off x="28065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“32 Campbell’s Soup Cans”</a:t>
            </a:r>
          </a:p>
        </p:txBody>
      </p:sp>
      <p:sp>
        <p:nvSpPr>
          <p:cNvPr id="662" name="Shape 662"/>
          <p:cNvSpPr/>
          <p:nvPr/>
        </p:nvSpPr>
        <p:spPr>
          <a:xfrm>
            <a:off x="6064200" y="89405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Manifestation: </a:t>
            </a:r>
            <a:r>
              <a:rPr lang="en"/>
              <a:t>“32 Campbell’s Soup Cans” Poster</a:t>
            </a:r>
          </a:p>
        </p:txBody>
      </p:sp>
      <p:cxnSp>
        <p:nvCxnSpPr>
          <p:cNvPr id="663" name="Shape 663"/>
          <p:cNvCxnSpPr>
            <a:stCxn id="661" idx="1"/>
            <a:endCxn id="660" idx="3"/>
          </p:cNvCxnSpPr>
          <p:nvPr/>
        </p:nvCxnSpPr>
        <p:spPr>
          <a:xfrm rot="10800000">
            <a:off x="2316900" y="1180400"/>
            <a:ext cx="489600" cy="0"/>
          </a:xfrm>
          <a:prstGeom prst="straightConnector1">
            <a:avLst/>
          </a:prstGeom>
          <a:noFill/>
          <a:ln w="9525" cap="flat" cmpd="sng">
            <a:solidFill>
              <a:schemeClr val="dk2"/>
            </a:solidFill>
            <a:prstDash val="solid"/>
            <a:round/>
            <a:headEnd type="none" w="lg" len="lg"/>
            <a:tailEnd type="triangle" w="lg" len="lg"/>
          </a:ln>
        </p:spPr>
      </p:cxnSp>
      <p:cxnSp>
        <p:nvCxnSpPr>
          <p:cNvPr id="664" name="Shape 664"/>
          <p:cNvCxnSpPr>
            <a:endCxn id="661" idx="3"/>
          </p:cNvCxnSpPr>
          <p:nvPr/>
        </p:nvCxnSpPr>
        <p:spPr>
          <a:xfrm flipH="1">
            <a:off x="5574600" y="1177400"/>
            <a:ext cx="495300" cy="3000"/>
          </a:xfrm>
          <a:prstGeom prst="straightConnector1">
            <a:avLst/>
          </a:prstGeom>
          <a:noFill/>
          <a:ln w="9525" cap="flat" cmpd="sng">
            <a:solidFill>
              <a:schemeClr val="dk2"/>
            </a:solidFill>
            <a:prstDash val="solid"/>
            <a:round/>
            <a:headEnd type="none" w="lg" len="lg"/>
            <a:tailEnd type="triangle" w="lg" len="lg"/>
          </a:ln>
        </p:spPr>
      </p:cxnSp>
      <p:sp>
        <p:nvSpPr>
          <p:cNvPr id="665" name="Shape 665"/>
          <p:cNvSpPr/>
          <p:nvPr/>
        </p:nvSpPr>
        <p:spPr>
          <a:xfrm>
            <a:off x="6064200" y="2514000"/>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Right: </a:t>
            </a:r>
            <a:r>
              <a:rPr lang="en"/>
              <a:t>License Manifestation under License “X”</a:t>
            </a:r>
          </a:p>
        </p:txBody>
      </p:sp>
      <p:cxnSp>
        <p:nvCxnSpPr>
          <p:cNvPr id="666" name="Shape 666"/>
          <p:cNvCxnSpPr>
            <a:stCxn id="665" idx="0"/>
            <a:endCxn id="662" idx="2"/>
          </p:cNvCxnSpPr>
          <p:nvPr/>
        </p:nvCxnSpPr>
        <p:spPr>
          <a:xfrm rot="10800000">
            <a:off x="7448250" y="1466700"/>
            <a:ext cx="0" cy="1047300"/>
          </a:xfrm>
          <a:prstGeom prst="straightConnector1">
            <a:avLst/>
          </a:prstGeom>
          <a:noFill/>
          <a:ln w="9525" cap="flat" cmpd="sng">
            <a:solidFill>
              <a:schemeClr val="dk2"/>
            </a:solidFill>
            <a:prstDash val="solid"/>
            <a:round/>
            <a:headEnd type="none" w="lg" len="lg"/>
            <a:tailEnd type="triangle" w="lg" len="lg"/>
          </a:ln>
        </p:spPr>
      </p:cxnSp>
      <p:sp>
        <p:nvSpPr>
          <p:cNvPr id="667" name="Shape 667"/>
          <p:cNvSpPr/>
          <p:nvPr/>
        </p:nvSpPr>
        <p:spPr>
          <a:xfrm>
            <a:off x="311700" y="4304225"/>
            <a:ext cx="24948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Organization: </a:t>
            </a:r>
            <a:r>
              <a:rPr lang="en"/>
              <a:t>“MoMA, NYC”</a:t>
            </a:r>
          </a:p>
        </p:txBody>
      </p:sp>
      <p:sp>
        <p:nvSpPr>
          <p:cNvPr id="668" name="Shape 668"/>
          <p:cNvSpPr/>
          <p:nvPr/>
        </p:nvSpPr>
        <p:spPr>
          <a:xfrm>
            <a:off x="2806500" y="1841225"/>
            <a:ext cx="2768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Creation: </a:t>
            </a:r>
            <a:r>
              <a:rPr lang="en"/>
              <a:t>“The Scream”</a:t>
            </a:r>
          </a:p>
        </p:txBody>
      </p:sp>
      <p:cxnSp>
        <p:nvCxnSpPr>
          <p:cNvPr id="669" name="Shape 669"/>
          <p:cNvCxnSpPr>
            <a:endCxn id="660" idx="2"/>
          </p:cNvCxnSpPr>
          <p:nvPr/>
        </p:nvCxnSpPr>
        <p:spPr>
          <a:xfrm rot="10800000">
            <a:off x="1314300" y="1466750"/>
            <a:ext cx="1497300" cy="680400"/>
          </a:xfrm>
          <a:prstGeom prst="bentConnector2">
            <a:avLst/>
          </a:prstGeom>
          <a:noFill/>
          <a:ln w="9525" cap="flat" cmpd="sng">
            <a:solidFill>
              <a:schemeClr val="dk2"/>
            </a:solidFill>
            <a:prstDash val="dot"/>
            <a:round/>
            <a:headEnd type="none" w="lg" len="lg"/>
            <a:tailEnd type="triangle" w="lg" len="lg"/>
          </a:ln>
        </p:spPr>
      </p:cxnSp>
      <p:sp>
        <p:nvSpPr>
          <p:cNvPr id="670" name="Shape 670"/>
          <p:cNvSpPr/>
          <p:nvPr/>
        </p:nvSpPr>
        <p:spPr>
          <a:xfrm>
            <a:off x="2943150" y="2996525"/>
            <a:ext cx="2494800" cy="572700"/>
          </a:xfrm>
          <a:prstGeom prst="rect">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Assertion: </a:t>
            </a:r>
            <a:r>
              <a:rPr lang="en"/>
              <a:t>“Incorrect!”</a:t>
            </a:r>
          </a:p>
        </p:txBody>
      </p:sp>
      <p:sp>
        <p:nvSpPr>
          <p:cNvPr id="671" name="Shape 671"/>
          <p:cNvSpPr/>
          <p:nvPr/>
        </p:nvSpPr>
        <p:spPr>
          <a:xfrm>
            <a:off x="311700" y="2996525"/>
            <a:ext cx="2494800" cy="5727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Assertion: </a:t>
            </a:r>
            <a:r>
              <a:rPr lang="en"/>
              <a:t>“Correct!”</a:t>
            </a:r>
          </a:p>
        </p:txBody>
      </p:sp>
      <p:cxnSp>
        <p:nvCxnSpPr>
          <p:cNvPr id="672" name="Shape 672"/>
          <p:cNvCxnSpPr>
            <a:stCxn id="671" idx="2"/>
            <a:endCxn id="667" idx="0"/>
          </p:cNvCxnSpPr>
          <p:nvPr/>
        </p:nvCxnSpPr>
        <p:spPr>
          <a:xfrm>
            <a:off x="1559100" y="3569225"/>
            <a:ext cx="0" cy="735000"/>
          </a:xfrm>
          <a:prstGeom prst="straightConnector1">
            <a:avLst/>
          </a:prstGeom>
          <a:noFill/>
          <a:ln w="9525" cap="flat" cmpd="sng">
            <a:solidFill>
              <a:schemeClr val="dk2"/>
            </a:solidFill>
            <a:prstDash val="solid"/>
            <a:round/>
            <a:headEnd type="none" w="lg" len="lg"/>
            <a:tailEnd type="triangle" w="lg" len="lg"/>
          </a:ln>
        </p:spPr>
      </p:cxnSp>
      <p:cxnSp>
        <p:nvCxnSpPr>
          <p:cNvPr id="673" name="Shape 673"/>
          <p:cNvCxnSpPr>
            <a:stCxn id="670" idx="2"/>
            <a:endCxn id="667" idx="3"/>
          </p:cNvCxnSpPr>
          <p:nvPr/>
        </p:nvCxnSpPr>
        <p:spPr>
          <a:xfrm rot="5400000">
            <a:off x="2987850" y="3388025"/>
            <a:ext cx="1021500" cy="1383900"/>
          </a:xfrm>
          <a:prstGeom prst="bentConnector2">
            <a:avLst/>
          </a:prstGeom>
          <a:noFill/>
          <a:ln w="9525" cap="flat" cmpd="sng">
            <a:solidFill>
              <a:srgbClr val="FF0000"/>
            </a:solidFill>
            <a:prstDash val="solid"/>
            <a:round/>
            <a:headEnd type="none" w="lg" len="lg"/>
            <a:tailEnd type="triangle" w="lg" len="lg"/>
          </a:ln>
        </p:spPr>
      </p:cxnSp>
      <p:sp>
        <p:nvSpPr>
          <p:cNvPr id="674" name="Shape 674"/>
          <p:cNvSpPr txBox="1"/>
          <p:nvPr/>
        </p:nvSpPr>
        <p:spPr>
          <a:xfrm>
            <a:off x="1192800" y="3755975"/>
            <a:ext cx="732600" cy="361500"/>
          </a:xfrm>
          <a:prstGeom prst="rect">
            <a:avLst/>
          </a:prstGeom>
          <a:noFill/>
          <a:ln>
            <a:noFill/>
          </a:ln>
        </p:spPr>
        <p:txBody>
          <a:bodyPr lIns="91425" tIns="91425" rIns="91425" bIns="91425" anchor="t" anchorCtr="0">
            <a:noAutofit/>
          </a:bodyPr>
          <a:lstStyle/>
          <a:p>
            <a:pPr lvl="0" rtl="0">
              <a:spcBef>
                <a:spcPts val="0"/>
              </a:spcBef>
              <a:buNone/>
            </a:pPr>
            <a:r>
              <a:rPr lang="en"/>
              <a:t>author</a:t>
            </a:r>
          </a:p>
        </p:txBody>
      </p:sp>
      <p:sp>
        <p:nvSpPr>
          <p:cNvPr id="675" name="Shape 675"/>
          <p:cNvSpPr txBox="1"/>
          <p:nvPr/>
        </p:nvSpPr>
        <p:spPr>
          <a:xfrm>
            <a:off x="3824250" y="3899225"/>
            <a:ext cx="732600" cy="361500"/>
          </a:xfrm>
          <a:prstGeom prst="rect">
            <a:avLst/>
          </a:prstGeom>
          <a:noFill/>
          <a:ln>
            <a:noFill/>
          </a:ln>
        </p:spPr>
        <p:txBody>
          <a:bodyPr lIns="91425" tIns="91425" rIns="91425" bIns="91425" anchor="t" anchorCtr="0">
            <a:noAutofit/>
          </a:bodyPr>
          <a:lstStyle/>
          <a:p>
            <a:pPr lvl="0" rtl="0">
              <a:spcBef>
                <a:spcPts val="0"/>
              </a:spcBef>
              <a:buNone/>
            </a:pPr>
            <a:r>
              <a:rPr lang="en"/>
              <a:t>author</a:t>
            </a:r>
          </a:p>
        </p:txBody>
      </p:sp>
      <p:cxnSp>
        <p:nvCxnSpPr>
          <p:cNvPr id="676" name="Shape 676"/>
          <p:cNvCxnSpPr>
            <a:stCxn id="670" idx="0"/>
            <a:endCxn id="677" idx="2"/>
          </p:cNvCxnSpPr>
          <p:nvPr/>
        </p:nvCxnSpPr>
        <p:spPr>
          <a:xfrm rot="10800000">
            <a:off x="1314450" y="2068025"/>
            <a:ext cx="2876100" cy="928500"/>
          </a:xfrm>
          <a:prstGeom prst="straightConnector1">
            <a:avLst/>
          </a:prstGeom>
          <a:noFill/>
          <a:ln w="9525" cap="flat" cmpd="sng">
            <a:solidFill>
              <a:srgbClr val="FF0000"/>
            </a:solidFill>
            <a:prstDash val="solid"/>
            <a:round/>
            <a:headEnd type="none" w="lg" len="lg"/>
            <a:tailEnd type="triangle" w="lg" len="lg"/>
          </a:ln>
        </p:spPr>
      </p:cxnSp>
      <p:sp>
        <p:nvSpPr>
          <p:cNvPr id="678" name="Shape 678"/>
          <p:cNvSpPr txBox="1"/>
          <p:nvPr/>
        </p:nvSpPr>
        <p:spPr>
          <a:xfrm>
            <a:off x="3742800" y="2524475"/>
            <a:ext cx="895500" cy="361500"/>
          </a:xfrm>
          <a:prstGeom prst="rect">
            <a:avLst/>
          </a:prstGeom>
          <a:noFill/>
          <a:ln>
            <a:noFill/>
          </a:ln>
        </p:spPr>
        <p:txBody>
          <a:bodyPr lIns="91425" tIns="91425" rIns="91425" bIns="91425" anchor="t" anchorCtr="0">
            <a:noAutofit/>
          </a:bodyPr>
          <a:lstStyle/>
          <a:p>
            <a:pPr lvl="0" algn="ctr" rtl="0">
              <a:spcBef>
                <a:spcPts val="0"/>
              </a:spcBef>
              <a:buNone/>
            </a:pPr>
            <a:r>
              <a:rPr lang="en"/>
              <a:t>toAssert</a:t>
            </a:r>
          </a:p>
        </p:txBody>
      </p:sp>
      <p:sp>
        <p:nvSpPr>
          <p:cNvPr id="679" name="Shape 679"/>
          <p:cNvSpPr txBox="1"/>
          <p:nvPr/>
        </p:nvSpPr>
        <p:spPr>
          <a:xfrm>
            <a:off x="1314300" y="2524475"/>
            <a:ext cx="895500" cy="361500"/>
          </a:xfrm>
          <a:prstGeom prst="rect">
            <a:avLst/>
          </a:prstGeom>
          <a:noFill/>
          <a:ln>
            <a:noFill/>
          </a:ln>
        </p:spPr>
        <p:txBody>
          <a:bodyPr lIns="91425" tIns="91425" rIns="91425" bIns="91425" anchor="t" anchorCtr="0">
            <a:noAutofit/>
          </a:bodyPr>
          <a:lstStyle/>
          <a:p>
            <a:pPr lvl="0" algn="ctr" rtl="0">
              <a:spcBef>
                <a:spcPts val="0"/>
              </a:spcBef>
              <a:buNone/>
            </a:pPr>
            <a:r>
              <a:rPr lang="en"/>
              <a:t>toAssert</a:t>
            </a:r>
          </a:p>
        </p:txBody>
      </p:sp>
      <p:sp>
        <p:nvSpPr>
          <p:cNvPr id="680" name="Shape 680"/>
          <p:cNvSpPr txBox="1"/>
          <p:nvPr/>
        </p:nvSpPr>
        <p:spPr>
          <a:xfrm>
            <a:off x="6824550" y="18096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manifestation</a:t>
            </a:r>
          </a:p>
        </p:txBody>
      </p:sp>
      <p:sp>
        <p:nvSpPr>
          <p:cNvPr id="681" name="Shape 681"/>
          <p:cNvSpPr txBox="1"/>
          <p:nvPr/>
        </p:nvSpPr>
        <p:spPr>
          <a:xfrm>
            <a:off x="519855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creation</a:t>
            </a:r>
          </a:p>
        </p:txBody>
      </p:sp>
      <p:sp>
        <p:nvSpPr>
          <p:cNvPr id="682" name="Shape 682"/>
          <p:cNvSpPr txBox="1"/>
          <p:nvPr/>
        </p:nvSpPr>
        <p:spPr>
          <a:xfrm>
            <a:off x="1938000" y="532550"/>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sp>
        <p:nvSpPr>
          <p:cNvPr id="677" name="Shape 677"/>
          <p:cNvSpPr txBox="1"/>
          <p:nvPr/>
        </p:nvSpPr>
        <p:spPr>
          <a:xfrm>
            <a:off x="690600" y="1706525"/>
            <a:ext cx="1247400" cy="361500"/>
          </a:xfrm>
          <a:prstGeom prst="rect">
            <a:avLst/>
          </a:prstGeom>
          <a:noFill/>
          <a:ln>
            <a:noFill/>
          </a:ln>
        </p:spPr>
        <p:txBody>
          <a:bodyPr lIns="91425" tIns="91425" rIns="91425" bIns="91425" anchor="t" anchorCtr="0">
            <a:noAutofit/>
          </a:bodyPr>
          <a:lstStyle/>
          <a:p>
            <a:pPr lvl="0" algn="ctr" rtl="0">
              <a:spcBef>
                <a:spcPts val="0"/>
              </a:spcBef>
              <a:buNone/>
            </a:pPr>
            <a:r>
              <a:rPr lang="en"/>
              <a:t>author</a:t>
            </a:r>
          </a:p>
        </p:txBody>
      </p:sp>
      <p:cxnSp>
        <p:nvCxnSpPr>
          <p:cNvPr id="683" name="Shape 683"/>
          <p:cNvCxnSpPr/>
          <p:nvPr/>
        </p:nvCxnSpPr>
        <p:spPr>
          <a:xfrm rot="10800000" flipH="1">
            <a:off x="1559100" y="1180400"/>
            <a:ext cx="1056000" cy="18003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a:t>Evaluation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Challenges</a:t>
            </a:r>
          </a:p>
        </p:txBody>
      </p:sp>
      <p:sp>
        <p:nvSpPr>
          <p:cNvPr id="694" name="Shape 694"/>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Immutable ledgers and data structure: Backlinks only</a:t>
            </a:r>
          </a:p>
          <a:p>
            <a:pPr marL="457200" lvl="0" indent="-228600" rtl="0">
              <a:spcBef>
                <a:spcPts val="0"/>
              </a:spcBef>
            </a:pPr>
            <a:r>
              <a:rPr lang="en"/>
              <a:t>Directed Graph: Unreachable nodes?</a:t>
            </a:r>
          </a:p>
          <a:p>
            <a:pPr marL="457200" lvl="0" indent="-228600" rtl="0">
              <a:spcBef>
                <a:spcPts val="0"/>
              </a:spcBef>
            </a:pPr>
            <a:r>
              <a:rPr lang="en"/>
              <a:t>How can ILP and IPLD’s efforts be combined further?</a:t>
            </a:r>
          </a:p>
          <a:p>
            <a:pPr marL="457200" lvl="0" indent="-228600">
              <a:spcBef>
                <a:spcPts val="0"/>
              </a:spcBef>
            </a:pPr>
            <a:r>
              <a:rPr lang="en"/>
              <a:t>The missing link: How does </a:t>
            </a:r>
            <a:r>
              <a:rPr lang="en" b="1"/>
              <a:t>identity</a:t>
            </a:r>
            <a:r>
              <a:rPr lang="en"/>
              <a:t> fit in?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Interoperability</a:t>
            </a:r>
          </a:p>
        </p:txBody>
      </p:sp>
      <p:sp>
        <p:nvSpPr>
          <p:cNvPr id="700" name="Shape 700"/>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With data </a:t>
            </a:r>
            <a:r>
              <a:rPr lang="en" i="1"/>
              <a:t>stores</a:t>
            </a:r>
            <a:r>
              <a:rPr lang="en"/>
              <a:t> through IPLD, compatibility with:</a:t>
            </a:r>
          </a:p>
          <a:p>
            <a:pPr marL="914400" lvl="1" indent="-228600" rtl="0">
              <a:spcBef>
                <a:spcPts val="0"/>
              </a:spcBef>
            </a:pPr>
            <a:r>
              <a:rPr lang="en"/>
              <a:t>IPFS</a:t>
            </a:r>
          </a:p>
          <a:p>
            <a:pPr marL="914400" lvl="1" indent="-228600" rtl="0">
              <a:spcBef>
                <a:spcPts val="0"/>
              </a:spcBef>
            </a:pPr>
            <a:r>
              <a:rPr lang="en"/>
              <a:t>Mediachain</a:t>
            </a:r>
          </a:p>
          <a:p>
            <a:pPr marL="914400" lvl="1" indent="-228600" rtl="0">
              <a:spcBef>
                <a:spcPts val="0"/>
              </a:spcBef>
            </a:pPr>
            <a:r>
              <a:rPr lang="en"/>
              <a:t>...</a:t>
            </a:r>
          </a:p>
          <a:p>
            <a:pPr marL="457200" lvl="0" indent="-228600" rtl="0">
              <a:spcBef>
                <a:spcPts val="0"/>
              </a:spcBef>
            </a:pPr>
            <a:r>
              <a:rPr lang="en"/>
              <a:t>With ledgers through IPLD &amp; ILP compatibility with:</a:t>
            </a:r>
          </a:p>
          <a:p>
            <a:pPr marL="914400" lvl="1" indent="-228600" rtl="0">
              <a:spcBef>
                <a:spcPts val="0"/>
              </a:spcBef>
            </a:pPr>
            <a:r>
              <a:rPr lang="en"/>
              <a:t>BigchainDB</a:t>
            </a:r>
          </a:p>
          <a:p>
            <a:pPr marL="914400" lvl="1" indent="-228600" rtl="0">
              <a:spcBef>
                <a:spcPts val="0"/>
              </a:spcBef>
            </a:pPr>
            <a:r>
              <a:rPr lang="en"/>
              <a:t>Ripple</a:t>
            </a:r>
          </a:p>
          <a:p>
            <a:pPr marL="914400" lvl="1" indent="-228600" rtl="0">
              <a:spcBef>
                <a:spcPts val="0"/>
              </a:spcBef>
            </a:pPr>
            <a:r>
              <a:rPr lang="en"/>
              <a:t>Bitcoin? Ethereum?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Extensibility</a:t>
            </a:r>
          </a:p>
        </p:txBody>
      </p:sp>
      <p:sp>
        <p:nvSpPr>
          <p:cNvPr id="706" name="Shape 706"/>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With RDF-based data structure:</a:t>
            </a:r>
          </a:p>
          <a:p>
            <a:pPr marL="914400" lvl="1" indent="-228600" rtl="0">
              <a:spcBef>
                <a:spcPts val="0"/>
              </a:spcBef>
            </a:pPr>
            <a:r>
              <a:rPr lang="en"/>
              <a:t>Community-curatable </a:t>
            </a:r>
            <a:r>
              <a:rPr lang="en" i="1"/>
              <a:t>minimum viable data</a:t>
            </a:r>
          </a:p>
          <a:p>
            <a:pPr lvl="0" rtl="0">
              <a:spcBef>
                <a:spcPts val="0"/>
              </a:spcBef>
              <a:buNone/>
            </a:pPr>
            <a:endParaRPr/>
          </a:p>
          <a:p>
            <a:pPr marL="457200" lvl="0" indent="-228600" rtl="0">
              <a:spcBef>
                <a:spcPts val="0"/>
              </a:spcBef>
            </a:pPr>
            <a:r>
              <a:rPr lang="en"/>
              <a:t>With Interledger Protocol:</a:t>
            </a:r>
          </a:p>
          <a:p>
            <a:pPr marL="914400" lvl="1" indent="-228600">
              <a:spcBef>
                <a:spcPts val="0"/>
              </a:spcBef>
            </a:pPr>
            <a:r>
              <a:rPr lang="en"/>
              <a:t>Exciting escrow opportunities (Money ←escrow → digital license)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Other achievements</a:t>
            </a:r>
          </a:p>
        </p:txBody>
      </p:sp>
      <p:sp>
        <p:nvSpPr>
          <p:cNvPr id="712" name="Shape 712"/>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marR="0" lvl="0" indent="-393700" algn="l" rtl="0">
              <a:lnSpc>
                <a:spcPct val="115000"/>
              </a:lnSpc>
              <a:spcBef>
                <a:spcPts val="0"/>
              </a:spcBef>
              <a:spcAft>
                <a:spcPts val="1600"/>
              </a:spcAft>
              <a:buClr>
                <a:srgbClr val="000000"/>
              </a:buClr>
              <a:buSzPct val="100000"/>
              <a:buFont typeface="Arial"/>
            </a:pPr>
            <a:r>
              <a:rPr lang="en"/>
              <a:t>Both human and machine readable (compare to ascribe’s SPOOL protocol)</a:t>
            </a:r>
          </a:p>
          <a:p>
            <a:pPr marR="0" lvl="0" algn="l" rtl="0">
              <a:lnSpc>
                <a:spcPct val="115000"/>
              </a:lnSpc>
              <a:spcBef>
                <a:spcPts val="0"/>
              </a:spcBef>
              <a:spcAft>
                <a:spcPts val="1600"/>
              </a:spcAft>
              <a:buNone/>
            </a:pPr>
            <a:endParaRPr/>
          </a:p>
          <a:p>
            <a:pPr marL="457200" marR="0" lvl="0" indent="-228600" algn="l" rtl="0">
              <a:lnSpc>
                <a:spcPct val="115000"/>
              </a:lnSpc>
              <a:spcBef>
                <a:spcPts val="0"/>
              </a:spcBef>
              <a:spcAft>
                <a:spcPts val="1600"/>
              </a:spcAft>
            </a:pPr>
            <a:r>
              <a:rPr lang="en"/>
              <a:t>Hyperlinked media: Exciting times for crawlers</a:t>
            </a:r>
          </a:p>
          <a:p>
            <a:pPr marR="0" lvl="0" algn="l" rtl="0">
              <a:lnSpc>
                <a:spcPct val="115000"/>
              </a:lnSpc>
              <a:spcBef>
                <a:spcPts val="0"/>
              </a:spcBef>
              <a:spcAft>
                <a:spcPts val="1600"/>
              </a:spcAft>
              <a:buNone/>
            </a:pPr>
            <a:endParaRPr/>
          </a:p>
          <a:p>
            <a:pPr marL="457200" marR="0" lvl="0" indent="-228600" algn="l" rtl="0">
              <a:lnSpc>
                <a:spcPct val="115000"/>
              </a:lnSpc>
              <a:spcBef>
                <a:spcPts val="0"/>
              </a:spcBef>
              <a:spcAft>
                <a:spcPts val="1600"/>
              </a:spcAft>
            </a:pPr>
            <a:r>
              <a:rPr lang="en"/>
              <a:t>Fairly compliant with parts of the LCC framework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a:t>Roadmap &amp; Organization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History</a:t>
            </a:r>
          </a:p>
        </p:txBody>
      </p:sp>
      <p:sp>
        <p:nvSpPr>
          <p:cNvPr id="171" name="Shape 171"/>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marR="0" lvl="0" indent="-393700" algn="l" rtl="0">
              <a:lnSpc>
                <a:spcPct val="115000"/>
              </a:lnSpc>
              <a:spcBef>
                <a:spcPts val="0"/>
              </a:spcBef>
              <a:spcAft>
                <a:spcPts val="1600"/>
              </a:spcAft>
              <a:buClr>
                <a:srgbClr val="000000"/>
              </a:buClr>
              <a:buSzPct val="100000"/>
              <a:buFont typeface="Arial"/>
            </a:pPr>
            <a:r>
              <a:rPr lang="en" sz="2400" dirty="0"/>
              <a:t>COALA - spinout from MIT &amp; Harvard for blockchain workshops. Meet 3-4 times per year.</a:t>
            </a:r>
          </a:p>
          <a:p>
            <a:pPr marL="457200" marR="0" lvl="0" indent="-228600" algn="l" rtl="0">
              <a:lnSpc>
                <a:spcPct val="115000"/>
              </a:lnSpc>
              <a:spcBef>
                <a:spcPts val="0"/>
              </a:spcBef>
              <a:spcAft>
                <a:spcPts val="1600"/>
              </a:spcAft>
            </a:pPr>
            <a:r>
              <a:rPr lang="en" sz="2400" dirty="0"/>
              <a:t>IP working group started in fall 2015. Meet at each COALA workshop. Communication in between.</a:t>
            </a:r>
          </a:p>
          <a:p>
            <a:pPr marL="457200" marR="0" lvl="0" indent="-228600" algn="l" rtl="0">
              <a:lnSpc>
                <a:spcPct val="115000"/>
              </a:lnSpc>
              <a:spcBef>
                <a:spcPts val="0"/>
              </a:spcBef>
              <a:spcAft>
                <a:spcPts val="1600"/>
              </a:spcAft>
            </a:pPr>
            <a:r>
              <a:rPr lang="en" sz="2400" dirty="0"/>
              <a:t>Contributors from COALA, IPFS, Ujo / Consensys, Mycelia, ascribe / BigchainDB, more. Relations to mediachain, SoundCloud, Open Music Initiative, W3C, more.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Roadmap</a:t>
            </a:r>
          </a:p>
        </p:txBody>
      </p:sp>
      <p:sp>
        <p:nvSpPr>
          <p:cNvPr id="723" name="Shape 723"/>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 - July ‘16: Finish COALA IP spec.</a:t>
            </a:r>
          </a:p>
          <a:p>
            <a:pPr marL="457200" lvl="0" indent="-228600" rtl="0">
              <a:spcBef>
                <a:spcPts val="0"/>
              </a:spcBef>
            </a:pPr>
            <a:r>
              <a:rPr lang="en"/>
              <a:t>July ‘16 - Sept. ‘16: COALA IP reference implementation</a:t>
            </a:r>
          </a:p>
          <a:p>
            <a:pPr marL="457200" lvl="0" indent="-228600" rtl="0">
              <a:spcBef>
                <a:spcPts val="0"/>
              </a:spcBef>
            </a:pPr>
            <a:r>
              <a:rPr lang="en"/>
              <a:t>After Sept. ‘16:</a:t>
            </a:r>
          </a:p>
          <a:p>
            <a:pPr marL="914400" lvl="1" indent="-228600" rtl="0">
              <a:spcBef>
                <a:spcPts val="0"/>
              </a:spcBef>
            </a:pPr>
            <a:r>
              <a:rPr lang="en"/>
              <a:t>Use COALA IP reference impl. in prod. systems</a:t>
            </a:r>
          </a:p>
          <a:p>
            <a:pPr marL="914400" lvl="1" indent="-228600" rtl="0">
              <a:spcBef>
                <a:spcPts val="0"/>
              </a:spcBef>
            </a:pPr>
            <a:r>
              <a:rPr lang="en"/>
              <a:t>Take COALA IP specs to IETF/W3C/???</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Organization</a:t>
            </a:r>
          </a:p>
        </p:txBody>
      </p:sp>
      <p:sp>
        <p:nvSpPr>
          <p:cNvPr id="729" name="Shape 729"/>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marL="457200" lvl="0" indent="-228600" rtl="0">
              <a:spcBef>
                <a:spcPts val="0"/>
              </a:spcBef>
            </a:pPr>
            <a:r>
              <a:rPr lang="en"/>
              <a:t>Soon, there will be:</a:t>
            </a:r>
          </a:p>
          <a:p>
            <a:pPr marL="914400" lvl="1" indent="-228600" rtl="0">
              <a:spcBef>
                <a:spcPts val="0"/>
              </a:spcBef>
            </a:pPr>
            <a:r>
              <a:rPr lang="en"/>
              <a:t>A spec hosted publicly on Github</a:t>
            </a:r>
          </a:p>
          <a:p>
            <a:pPr marL="914400" lvl="1" indent="-228600" rtl="0">
              <a:spcBef>
                <a:spcPts val="0"/>
              </a:spcBef>
            </a:pPr>
            <a:r>
              <a:rPr lang="en"/>
              <a:t>A Github organization</a:t>
            </a:r>
          </a:p>
          <a:p>
            <a:pPr marL="914400" lvl="1" indent="-228600" rtl="0">
              <a:spcBef>
                <a:spcPts val="0"/>
              </a:spcBef>
            </a:pPr>
            <a:r>
              <a:rPr lang="en"/>
              <a:t>A mailing list</a:t>
            </a:r>
          </a:p>
          <a:p>
            <a:pPr lvl="0" rtl="0">
              <a:spcBef>
                <a:spcPts val="0"/>
              </a:spcBef>
              <a:buNone/>
            </a:pPr>
            <a:endParaRPr/>
          </a:p>
          <a:p>
            <a:pPr lvl="0">
              <a:spcBef>
                <a:spcPts val="0"/>
              </a:spcBef>
              <a:buNone/>
            </a:pPr>
            <a:r>
              <a:rPr lang="en"/>
              <a:t>⇒ Interested? Feedback? Ideas?: Please talk to us!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Thanks for listening!</a:t>
            </a:r>
          </a:p>
          <a:p>
            <a:pPr lvl="0">
              <a:spcBef>
                <a:spcPts val="0"/>
              </a:spcBef>
              <a:buNone/>
            </a:pPr>
            <a:r>
              <a:rPr lang="en"/>
              <a:t>Questions?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a:t>The LCC Framework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The LCC Framework</a:t>
            </a:r>
          </a:p>
        </p:txBody>
      </p:sp>
      <p:sp>
        <p:nvSpPr>
          <p:cNvPr id="182" name="Shape 182"/>
          <p:cNvSpPr txBox="1">
            <a:spLocks noGrp="1"/>
          </p:cNvSpPr>
          <p:nvPr>
            <p:ph type="body" idx="1"/>
          </p:nvPr>
        </p:nvSpPr>
        <p:spPr>
          <a:xfrm>
            <a:off x="311700" y="1000075"/>
            <a:ext cx="8520600" cy="3813900"/>
          </a:xfrm>
          <a:prstGeom prst="rect">
            <a:avLst/>
          </a:prstGeom>
        </p:spPr>
        <p:txBody>
          <a:bodyPr lIns="91425" tIns="91425" rIns="91425" bIns="91425" anchor="t" anchorCtr="0">
            <a:noAutofit/>
          </a:bodyPr>
          <a:lstStyle/>
          <a:p>
            <a:pPr lvl="0" rtl="0">
              <a:spcBef>
                <a:spcPts val="0"/>
              </a:spcBef>
              <a:buNone/>
            </a:pPr>
            <a:r>
              <a:rPr lang="en"/>
              <a:t>Catalogue of documents (main ones used):</a:t>
            </a:r>
          </a:p>
          <a:p>
            <a:pPr marL="457200" lvl="0" indent="-228600" rtl="0">
              <a:spcBef>
                <a:spcPts val="0"/>
              </a:spcBef>
            </a:pPr>
            <a:r>
              <a:rPr lang="en"/>
              <a:t>LCC Entity Model (short: LCC EM)</a:t>
            </a:r>
          </a:p>
          <a:p>
            <a:pPr marL="457200" lvl="0" indent="-228600" rtl="0">
              <a:spcBef>
                <a:spcPts val="0"/>
              </a:spcBef>
            </a:pPr>
            <a:r>
              <a:rPr lang="en"/>
              <a:t>LCC Rights Reference Model (short: LCC RRM)</a:t>
            </a:r>
          </a:p>
          <a:p>
            <a:pPr marL="457200" lvl="0" indent="-228600" rtl="0">
              <a:spcBef>
                <a:spcPts val="0"/>
              </a:spcBef>
            </a:pPr>
            <a:r>
              <a:rPr lang="en"/>
              <a:t>LCC Ten Targets for a Rights Network</a:t>
            </a:r>
          </a:p>
          <a:p>
            <a:pPr marL="457200" lvl="0" indent="-228600" rtl="0">
              <a:spcBef>
                <a:spcPts val="0"/>
              </a:spcBef>
            </a:pPr>
            <a:r>
              <a:rPr lang="en"/>
              <a:t>LCC Principles of Identification</a:t>
            </a:r>
          </a:p>
          <a:p>
            <a:pPr lvl="0" rtl="0">
              <a:spcBef>
                <a:spcPts val="0"/>
              </a:spcBef>
              <a:buNone/>
            </a:pPr>
            <a:r>
              <a:rPr lang="en"/>
              <a:t>⇒ style of writing: “implementation-</a:t>
            </a:r>
            <a:r>
              <a:rPr lang="en" b="1"/>
              <a:t>agnostic</a:t>
            </a:r>
            <a:r>
              <a:rPr lang="en"/>
              <a:t>”</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4858</Words>
  <Application>Microsoft Office PowerPoint</Application>
  <PresentationFormat>On-screen Show (16:9)</PresentationFormat>
  <Paragraphs>608</Paragraphs>
  <Slides>72</Slides>
  <Notes>72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72</vt:i4>
      </vt:variant>
    </vt:vector>
  </HeadingPairs>
  <TitlesOfParts>
    <vt:vector size="82" baseType="lpstr">
      <vt:lpstr>Open Sans</vt:lpstr>
      <vt:lpstr>Source Sans Pro</vt:lpstr>
      <vt:lpstr>Raleway</vt:lpstr>
      <vt:lpstr>Arial</vt:lpstr>
      <vt:lpstr>Carme</vt:lpstr>
      <vt:lpstr>Courier New</vt:lpstr>
      <vt:lpstr>Helvetica Neue</vt:lpstr>
      <vt:lpstr>simple-light-2</vt:lpstr>
      <vt:lpstr>simple-light-2</vt:lpstr>
      <vt:lpstr>Custom Theme</vt:lpstr>
      <vt:lpstr>COALA IP Protocol Specification</vt:lpstr>
      <vt:lpstr>Agenda I</vt:lpstr>
      <vt:lpstr>Agenda II</vt:lpstr>
      <vt:lpstr>Introduction</vt:lpstr>
      <vt:lpstr>Goals</vt:lpstr>
      <vt:lpstr>Ideas</vt:lpstr>
      <vt:lpstr>History</vt:lpstr>
      <vt:lpstr>The LCC Framework</vt:lpstr>
      <vt:lpstr>The LCC Framework</vt:lpstr>
      <vt:lpstr>The LCC Rights Reference Model</vt:lpstr>
      <vt:lpstr>LCC RRM: Place</vt:lpstr>
      <vt:lpstr>LCC RRM: Party</vt:lpstr>
      <vt:lpstr>LCC RRM: Creation</vt:lpstr>
      <vt:lpstr>LCC RRM: Right</vt:lpstr>
      <vt:lpstr>LCC RRM: RightsAssignment</vt:lpstr>
      <vt:lpstr>LCC RRM: Assertion</vt:lpstr>
      <vt:lpstr>LCC RRM: RightsConflict</vt:lpstr>
      <vt:lpstr>Technical Details</vt:lpstr>
      <vt:lpstr>Main technical components</vt:lpstr>
      <vt:lpstr>What is IPLD?</vt:lpstr>
      <vt:lpstr>What is IPLD?</vt:lpstr>
      <vt:lpstr>Merkle-Linking example I</vt:lpstr>
      <vt:lpstr>Merkle-Linking example II</vt:lpstr>
      <vt:lpstr>Merkle-paths example</vt:lpstr>
      <vt:lpstr>Why IPLD?</vt:lpstr>
      <vt:lpstr>What is Linked Data?</vt:lpstr>
      <vt:lpstr>Resource Description Framework (short: RDF)</vt:lpstr>
      <vt:lpstr>What is JSON-LD?</vt:lpstr>
      <vt:lpstr>Why JSON-LD?</vt:lpstr>
      <vt:lpstr>Useful RDF Schemata</vt:lpstr>
      <vt:lpstr>Useful RDF schemata I</vt:lpstr>
      <vt:lpstr>Useful RDF schemata II</vt:lpstr>
      <vt:lpstr>What is the Interledger Protocol?</vt:lpstr>
      <vt:lpstr>PowerPoint Presentation</vt:lpstr>
      <vt:lpstr>PowerPoint Presentation</vt:lpstr>
      <vt:lpstr>Learning From History</vt:lpstr>
      <vt:lpstr>Internet: Network of Networks</vt:lpstr>
      <vt:lpstr>Interledger Architecture</vt:lpstr>
      <vt:lpstr>Ledgers track accounts and balances</vt:lpstr>
      <vt:lpstr>But not everyone is on the same ledger</vt:lpstr>
      <vt:lpstr>Connectors relay assets</vt:lpstr>
      <vt:lpstr>Transfers are escrowed L2R, executed R2L</vt:lpstr>
      <vt:lpstr>Assets with crypto-conditions</vt:lpstr>
      <vt:lpstr>Assets with crypto-conditions</vt:lpstr>
      <vt:lpstr>Assets with crypto-conditions</vt:lpstr>
      <vt:lpstr>COALA IP Protocol</vt:lpstr>
      <vt:lpstr>What is the COALA IP Protocol?</vt:lpstr>
      <vt:lpstr>COALA IP: Place</vt:lpstr>
      <vt:lpstr>COALA IP: Party (only Individual)</vt:lpstr>
      <vt:lpstr>COALA IP: Creation</vt:lpstr>
      <vt:lpstr>COALA IP: Creation (a digital Manifestation)</vt:lpstr>
      <vt:lpstr>COALA IP: Creation (a physical Manifestation)</vt:lpstr>
      <vt:lpstr>COALA IP: Right</vt:lpstr>
      <vt:lpstr>COALA IP: RightsAssignment</vt:lpstr>
      <vt:lpstr>Intermezzo: RightsAssignment on BigchainDB</vt:lpstr>
      <vt:lpstr>BigchainDB: RightsAssignment example I</vt:lpstr>
      <vt:lpstr>BigchainDB: RightsAssignment example II</vt:lpstr>
      <vt:lpstr>BigchainDB: RightsAssignment example III</vt:lpstr>
      <vt:lpstr>BigchainDB: RightsAssignment example IV</vt:lpstr>
      <vt:lpstr>COALA IP: Assertion I</vt:lpstr>
      <vt:lpstr>COALA IP: Assertion II</vt:lpstr>
      <vt:lpstr>COALA IP: Assertion III</vt:lpstr>
      <vt:lpstr>COALA IP: Assertion III</vt:lpstr>
      <vt:lpstr>Evaluation</vt:lpstr>
      <vt:lpstr>Challenges</vt:lpstr>
      <vt:lpstr>Interoperability</vt:lpstr>
      <vt:lpstr>Extensibility</vt:lpstr>
      <vt:lpstr>Other achievements</vt:lpstr>
      <vt:lpstr>Roadmap &amp; Organization</vt:lpstr>
      <vt:lpstr>Roadmap</vt:lpstr>
      <vt:lpstr>Organization</vt:lpstr>
      <vt:lpstr>Thanks for listening!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COALA IP Protocol Specification</dc:title>
  <cp:lastModifiedBy>Trent McConaghy</cp:lastModifiedBy>
  <cp:revision>2</cp:revision>
  <dcterms:modified xsi:type="dcterms:W3CDTF">2016-10-29T09:01:14Z</dcterms:modified>
</cp:coreProperties>
</file>